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1" r:id="rId3"/>
    <p:sldId id="293" r:id="rId4"/>
    <p:sldId id="295" r:id="rId5"/>
    <p:sldId id="313" r:id="rId6"/>
    <p:sldId id="302" r:id="rId7"/>
    <p:sldId id="309" r:id="rId8"/>
    <p:sldId id="304" r:id="rId9"/>
    <p:sldId id="299" r:id="rId10"/>
    <p:sldId id="300" r:id="rId11"/>
    <p:sldId id="316" r:id="rId12"/>
    <p:sldId id="301" r:id="rId13"/>
    <p:sldId id="314" r:id="rId14"/>
    <p:sldId id="281" r:id="rId15"/>
    <p:sldId id="310" r:id="rId16"/>
    <p:sldId id="297" r:id="rId17"/>
    <p:sldId id="311" r:id="rId18"/>
    <p:sldId id="315" r:id="rId19"/>
    <p:sldId id="30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3362" autoAdjust="0"/>
  </p:normalViewPr>
  <p:slideViewPr>
    <p:cSldViewPr snapToObjects="1">
      <p:cViewPr varScale="1">
        <p:scale>
          <a:sx n="154" d="100"/>
          <a:sy n="154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8C5B1-C5A6-324D-BDA0-79BA4FF0AF59}" type="datetimeFigureOut">
              <a:rPr lang="en-US" smtClean="0"/>
              <a:pPr/>
              <a:t>10/28/09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58D72-3649-2740-82AE-1F57ECCCF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AD573-81B4-7C4D-9808-702E5AA633B5}" type="datetimeFigureOut">
              <a:rPr lang="en-US" smtClean="0"/>
              <a:pPr/>
              <a:t>10/28/09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C35A7-75AF-F74A-983B-67438128D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.pdf"/><Relationship Id="rId5" Type="http://schemas.openxmlformats.org/officeDocument/2006/relationships/image" Target="../media/image4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d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705600" cy="55179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lue301logo.eps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077200" y="152400"/>
            <a:ext cx="943716" cy="868362"/>
          </a:xfrm>
          <a:prstGeom prst="rect">
            <a:avLst/>
          </a:prstGeom>
        </p:spPr>
      </p:pic>
      <p:pic>
        <p:nvPicPr>
          <p:cNvPr id="13" name="Picture 12" descr="MIT_Color_logo_only.eps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6200" y="274638"/>
            <a:ext cx="1066800" cy="551793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76200" y="1066800"/>
            <a:ext cx="8944716" cy="1588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705600" cy="551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10/28/2009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5" Type="http://schemas.openxmlformats.org/officeDocument/2006/relationships/image" Target="../media/image2.pdf"/><Relationship Id="rId6" Type="http://schemas.openxmlformats.org/officeDocument/2006/relationships/image" Target="../media/image4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and Analysis of </a:t>
            </a:r>
            <a:br>
              <a:rPr lang="en-US" dirty="0" smtClean="0"/>
            </a:br>
            <a:r>
              <a:rPr lang="en-US" dirty="0" smtClean="0"/>
              <a:t>Equalization Techniques for the </a:t>
            </a:r>
            <a:br>
              <a:rPr lang="en-US" dirty="0" smtClean="0"/>
            </a:br>
            <a:r>
              <a:rPr lang="en-US" dirty="0" smtClean="0"/>
              <a:t>Time-Varying Underwater Acoustic Channel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Ballard Blair</a:t>
            </a:r>
          </a:p>
          <a:p>
            <a:r>
              <a:rPr lang="en-US" sz="1946" i="1" dirty="0" smtClean="0"/>
              <a:t>bjblair@mit.edu</a:t>
            </a:r>
          </a:p>
          <a:p>
            <a:r>
              <a:rPr lang="en-US" sz="1946" dirty="0" smtClean="0"/>
              <a:t>PhD Candidate</a:t>
            </a:r>
          </a:p>
          <a:p>
            <a:r>
              <a:rPr lang="en-US" sz="1946" dirty="0" smtClean="0"/>
              <a:t>MIT/WHOI Joint Program</a:t>
            </a:r>
          </a:p>
          <a:p>
            <a:r>
              <a:rPr lang="en-US" sz="1946" dirty="0" smtClean="0"/>
              <a:t>Advisor: </a:t>
            </a:r>
            <a:r>
              <a:rPr lang="en-US" sz="1946" dirty="0"/>
              <a:t>J</a:t>
            </a:r>
            <a:r>
              <a:rPr lang="en-US" sz="1946" dirty="0" smtClean="0"/>
              <a:t>im </a:t>
            </a:r>
            <a:r>
              <a:rPr lang="en-US" sz="1946" dirty="0" err="1" smtClean="0"/>
              <a:t>Presisig</a:t>
            </a:r>
            <a:endParaRPr lang="en-US" sz="1946" dirty="0"/>
          </a:p>
        </p:txBody>
      </p:sp>
      <p:pic>
        <p:nvPicPr>
          <p:cNvPr id="4" name="Picture 5" descr="C:\Work\Talks\2008_10_29 - ONR Presentation\Transmit_Paths.png"/>
          <p:cNvPicPr>
            <a:picLocks noChangeAspect="1" noChangeArrowheads="1"/>
          </p:cNvPicPr>
          <p:nvPr/>
        </p:nvPicPr>
        <p:blipFill>
          <a:blip r:embed="rId2"/>
          <a:srcRect t="40899"/>
          <a:stretch>
            <a:fillRect/>
          </a:stretch>
        </p:blipFill>
        <p:spPr bwMode="auto">
          <a:xfrm>
            <a:off x="1447800" y="2057400"/>
            <a:ext cx="5715000" cy="1987601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blue301logo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947739" y="4867603"/>
            <a:ext cx="1739061" cy="1600200"/>
          </a:xfrm>
          <a:prstGeom prst="rect">
            <a:avLst/>
          </a:prstGeom>
        </p:spPr>
      </p:pic>
      <p:pic>
        <p:nvPicPr>
          <p:cNvPr id="8" name="Picture 7" descr="MIT_Color_logo_only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7200" y="5087006"/>
            <a:ext cx="1950720" cy="100899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6200" y="1905000"/>
            <a:ext cx="8944716" cy="1588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1295400" y="601980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158</a:t>
            </a:r>
            <a:r>
              <a:rPr kumimoji="0" lang="en-US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lang="en-US" i="1" baseline="30000" dirty="0" err="1" smtClean="0">
                <a:solidFill>
                  <a:schemeClr val="tx1">
                    <a:tint val="75000"/>
                  </a:schemeClr>
                </a:solidFill>
              </a:rPr>
              <a:t>h</a:t>
            </a:r>
            <a:r>
              <a:rPr lang="en-US" i="1" dirty="0" smtClean="0">
                <a:solidFill>
                  <a:schemeClr val="tx1">
                    <a:tint val="75000"/>
                  </a:schemeClr>
                </a:solidFill>
              </a:rPr>
              <a:t> Meeting of the Acoustical Society of America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</a:t>
            </a:r>
            <a:r>
              <a:rPr kumimoji="0" lang="en-US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Antonio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 over SNR – 1-tap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95400"/>
            <a:ext cx="5791200" cy="2667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963331"/>
            <a:ext cx="5867400" cy="259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2209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AR(1)model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572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Gaussian model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1671191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Channel and Equalizer </a:t>
            </a:r>
            <a:r>
              <a:rPr lang="en-US" sz="1600" dirty="0" err="1" smtClean="0"/>
              <a:t>Coeff</a:t>
            </a:r>
            <a:r>
              <a:rPr lang="en-US" sz="1600" dirty="0" smtClean="0"/>
              <a:t>. Correlation the Same at low SNR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6553200" y="2362199"/>
            <a:ext cx="685800" cy="49393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9000" y="3189982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Equalizer </a:t>
            </a:r>
            <a:r>
              <a:rPr lang="en-US" sz="1600" dirty="0" err="1" smtClean="0"/>
              <a:t>Coeff</a:t>
            </a:r>
            <a:r>
              <a:rPr lang="en-US" sz="1600" dirty="0" smtClean="0"/>
              <a:t>. Correlation reduces as SNR increases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6553200" y="3657602"/>
            <a:ext cx="685800" cy="1918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Amplitude of MMSE Eq. </a:t>
            </a:r>
            <a:r>
              <a:rPr lang="en-US" dirty="0" err="1" smtClean="0"/>
              <a:t>Coeff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3124200"/>
            <a:ext cx="2959100" cy="3257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238" y="1219200"/>
            <a:ext cx="5081762" cy="3105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24600" y="1600200"/>
            <a:ext cx="152400" cy="381000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638259" y="2543341"/>
            <a:ext cx="4400883" cy="3276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241300" y="1600200"/>
            <a:ext cx="6083300" cy="1524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2028031" y="3838575"/>
            <a:ext cx="971550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14600" y="3886200"/>
            <a:ext cx="785638" cy="685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76600" y="43535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 dB difference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8104257" y="1447800"/>
            <a:ext cx="353943" cy="5334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100" dirty="0" smtClean="0"/>
              <a:t>Tap #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4800600" y="4876800"/>
            <a:ext cx="365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feed-forward equalizer coefficient has much larger amplitude than others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Multi-tap correlation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5333"/>
          <a:stretch>
            <a:fillRect/>
          </a:stretch>
        </p:blipFill>
        <p:spPr>
          <a:xfrm>
            <a:off x="1295400" y="1123121"/>
            <a:ext cx="6243148" cy="2915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5146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Multi-tap</a:t>
            </a:r>
          </a:p>
          <a:p>
            <a:r>
              <a:rPr lang="en-US" dirty="0" smtClean="0"/>
              <a:t>AR(1)model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16903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SNR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011785"/>
            <a:ext cx="2838450" cy="26938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29250" y="4080219"/>
            <a:ext cx="2266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 linear correlation between inverse of first channel tap and first MMSE Eq. tap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rot="10800000" flipV="1">
            <a:off x="4114800" y="4818883"/>
            <a:ext cx="1314450" cy="48053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Take-home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 impulse-response taps have longer correlation time than MMSE equalizer taps</a:t>
            </a:r>
          </a:p>
          <a:p>
            <a:pPr lvl="1"/>
            <a:r>
              <a:rPr lang="en-US" dirty="0" smtClean="0"/>
              <a:t>DA has greater MSE than CEB</a:t>
            </a:r>
          </a:p>
          <a:p>
            <a:endParaRPr lang="en-US" dirty="0" smtClean="0"/>
          </a:p>
          <a:p>
            <a:r>
              <a:rPr lang="en-US" dirty="0" smtClean="0"/>
              <a:t>For time-invariant statistics, CEB and DA algorithms have similar performance</a:t>
            </a:r>
          </a:p>
          <a:p>
            <a:pPr lvl="1"/>
            <a:r>
              <a:rPr lang="en-US" dirty="0" smtClean="0"/>
              <a:t>Low-SNR regime (assuming stationary noise)</a:t>
            </a:r>
          </a:p>
          <a:p>
            <a:pPr lvl="1"/>
            <a:r>
              <a:rPr lang="en-US" dirty="0" smtClean="0"/>
              <a:t>Underwater channel operates in low SNR regime (&lt;35dB)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95400"/>
            <a:ext cx="4914900" cy="4753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Unit variance, white transmit data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TX data and obs. noise are uncorrelated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Obs. Noise variance: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Perfect data estimation (for feedback)</a:t>
            </a:r>
          </a:p>
          <a:p>
            <a:endParaRPr lang="en-US" dirty="0" smtClean="0"/>
          </a:p>
          <a:p>
            <a:r>
              <a:rPr lang="en-US" dirty="0" smtClean="0"/>
              <a:t>Equalizer Length = Estimated Channel Length</a:t>
            </a:r>
          </a:p>
          <a:p>
            <a:pPr marL="342900" lvl="1" indent="-342900">
              <a:buNone/>
            </a:pPr>
            <a:r>
              <a:rPr lang="en-US" dirty="0" smtClean="0"/>
              <a:t>		                       N</a:t>
            </a:r>
            <a:r>
              <a:rPr lang="en-US" baseline="-25000" dirty="0" smtClean="0"/>
              <a:t>a </a:t>
            </a:r>
            <a:r>
              <a:rPr lang="en-US" dirty="0" smtClean="0"/>
              <a:t>+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= L</a:t>
            </a:r>
            <a:r>
              <a:rPr lang="en-US" baseline="-25000" dirty="0" smtClean="0"/>
              <a:t>a</a:t>
            </a:r>
            <a:r>
              <a:rPr lang="en-US" dirty="0" smtClean="0"/>
              <a:t> +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c</a:t>
            </a:r>
            <a:endParaRPr lang="en-US" baseline="-25000" dirty="0" smtClean="0"/>
          </a:p>
          <a:p>
            <a:r>
              <a:rPr lang="en-US" dirty="0" smtClean="0"/>
              <a:t>MMSE Equalizer Coefficients have form: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D25F-4763-4587-8705-0613F0709F2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752600"/>
            <a:ext cx="195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395537"/>
            <a:ext cx="2095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/>
          <a:srcRect l="2996" b="4762"/>
          <a:stretch>
            <a:fillRect/>
          </a:stretch>
        </p:blipFill>
        <p:spPr bwMode="auto">
          <a:xfrm>
            <a:off x="3124200" y="3100387"/>
            <a:ext cx="2466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886200"/>
            <a:ext cx="685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5392738"/>
            <a:ext cx="3429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WSSUS AR channel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channel model to analyze</a:t>
            </a:r>
          </a:p>
          <a:p>
            <a:r>
              <a:rPr lang="en-US" dirty="0" smtClean="0"/>
              <a:t>Similar to encountered situations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86100"/>
            <a:ext cx="3429000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33800"/>
            <a:ext cx="72390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" y="4747736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Direct Path and Bottom Bounce, Time Invariant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Varying Impulse Response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6825" t="17768" r="6730" b="3226"/>
          <a:stretch>
            <a:fillRect/>
          </a:stretch>
        </p:blipFill>
        <p:spPr bwMode="auto">
          <a:xfrm>
            <a:off x="1524000" y="1780326"/>
            <a:ext cx="7467600" cy="401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D25F-4763-4587-8705-0613F0709F2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1200" y="57912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Wavefronts</a:t>
            </a:r>
            <a:r>
              <a:rPr lang="en-US" sz="1200" dirty="0" smtClean="0"/>
              <a:t> II Experiment from San Diego, CA</a:t>
            </a:r>
            <a:endParaRPr lang="en-US" sz="1200" dirty="0"/>
          </a:p>
        </p:txBody>
      </p:sp>
      <p:sp>
        <p:nvSpPr>
          <p:cNvPr id="10" name="Left Brace 9"/>
          <p:cNvSpPr/>
          <p:nvPr/>
        </p:nvSpPr>
        <p:spPr>
          <a:xfrm>
            <a:off x="1371600" y="4953000"/>
            <a:ext cx="152400" cy="381000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1371600" y="2004536"/>
            <a:ext cx="152400" cy="2743200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" y="3048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Wave interacting paths, </a:t>
            </a:r>
            <a:r>
              <a:rPr lang="en-US" sz="1400" smtClean="0"/>
              <a:t>highly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time needed to update channel model</a:t>
            </a:r>
          </a:p>
          <a:p>
            <a:pPr lvl="1"/>
            <a:r>
              <a:rPr lang="en-US" dirty="0" err="1" smtClean="0"/>
              <a:t>Sparsity</a:t>
            </a:r>
            <a:endParaRPr lang="en-US" dirty="0" smtClean="0"/>
          </a:p>
          <a:p>
            <a:pPr lvl="1"/>
            <a:r>
              <a:rPr lang="en-US" dirty="0" smtClean="0"/>
              <a:t>Physical Constraints</a:t>
            </a:r>
          </a:p>
          <a:p>
            <a:pPr lvl="1"/>
            <a:r>
              <a:rPr lang="en-US" dirty="0" smtClean="0"/>
              <a:t>Optimization Techniques</a:t>
            </a:r>
          </a:p>
          <a:p>
            <a:endParaRPr lang="en-US" dirty="0" smtClean="0"/>
          </a:p>
          <a:p>
            <a:r>
              <a:rPr lang="en-US" dirty="0" smtClean="0"/>
              <a:t>Combine DA and CEB equalizers</a:t>
            </a:r>
          </a:p>
          <a:p>
            <a:pPr lvl="1"/>
            <a:r>
              <a:rPr lang="en-US" dirty="0" smtClean="0"/>
              <a:t>Better performance at lower complexity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Channel Model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D25F-4763-4587-8705-0613F0709F2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819400" y="2371725"/>
            <a:ext cx="23622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5550" y="2670175"/>
            <a:ext cx="476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447925"/>
            <a:ext cx="2181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676525"/>
            <a:ext cx="4476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Straight Arrow Connector 27"/>
          <p:cNvCxnSpPr>
            <a:stCxn id="2056" idx="3"/>
            <a:endCxn id="11" idx="1"/>
          </p:cNvCxnSpPr>
          <p:nvPr/>
        </p:nvCxnSpPr>
        <p:spPr>
          <a:xfrm>
            <a:off x="2276475" y="2862263"/>
            <a:ext cx="542925" cy="4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638800" y="2676525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33" name="Straight Arrow Connector 32"/>
          <p:cNvCxnSpPr>
            <a:stCxn id="11" idx="3"/>
            <a:endCxn id="29" idx="2"/>
          </p:cNvCxnSpPr>
          <p:nvPr/>
        </p:nvCxnSpPr>
        <p:spPr>
          <a:xfrm>
            <a:off x="5181600" y="2867025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6"/>
            <a:endCxn id="2054" idx="1"/>
          </p:cNvCxnSpPr>
          <p:nvPr/>
        </p:nvCxnSpPr>
        <p:spPr>
          <a:xfrm>
            <a:off x="6019800" y="2867025"/>
            <a:ext cx="28575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3400" y="2190750"/>
            <a:ext cx="4286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9" name="Straight Arrow Connector 38"/>
          <p:cNvCxnSpPr>
            <a:stCxn id="2057" idx="2"/>
            <a:endCxn id="29" idx="0"/>
          </p:cNvCxnSpPr>
          <p:nvPr/>
        </p:nvCxnSpPr>
        <p:spPr>
          <a:xfrm rot="16200000" flipH="1">
            <a:off x="5752306" y="2599531"/>
            <a:ext cx="1524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304800" y="19907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Transmitted Data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362200" y="40481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Time-varying, linear baseband channel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419600" y="11525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Baseband noise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477000" y="37433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Baseband Received Data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1295400" y="2371725"/>
            <a:ext cx="533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rot="16200000" flipH="1">
            <a:off x="5219700" y="1800225"/>
            <a:ext cx="457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endCxn id="2054" idx="2"/>
          </p:cNvCxnSpPr>
          <p:nvPr/>
        </p:nvCxnSpPr>
        <p:spPr>
          <a:xfrm rot="16200000" flipV="1">
            <a:off x="6440489" y="3173411"/>
            <a:ext cx="596900" cy="3905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147" idx="0"/>
          </p:cNvCxnSpPr>
          <p:nvPr/>
        </p:nvCxnSpPr>
        <p:spPr>
          <a:xfrm rot="5400000" flipH="1" flipV="1">
            <a:off x="3162300" y="3324225"/>
            <a:ext cx="9906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80075" y="2607101"/>
            <a:ext cx="257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762000" y="49530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Matrix-vector Form: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95300" y="4800600"/>
            <a:ext cx="7848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8788" y="5473257"/>
            <a:ext cx="6500812" cy="470343"/>
          </a:xfrm>
          <a:prstGeom prst="rect">
            <a:avLst/>
          </a:prstGeom>
        </p:spPr>
      </p:pic>
      <p:sp>
        <p:nvSpPr>
          <p:cNvPr id="41" name="Left Brace 40"/>
          <p:cNvSpPr/>
          <p:nvPr/>
        </p:nvSpPr>
        <p:spPr>
          <a:xfrm>
            <a:off x="5978525" y="4048125"/>
            <a:ext cx="117475" cy="2809875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572000" y="5071646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Split Channel Convolution Matrix</a:t>
            </a: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Problem Setup:</a:t>
            </a:r>
          </a:p>
          <a:p>
            <a:r>
              <a:rPr lang="en-US" dirty="0" smtClean="0"/>
              <a:t>Estimate using RX data and TX data estimates</a:t>
            </a:r>
          </a:p>
          <a:p>
            <a:endParaRPr lang="en-US" dirty="0" smtClean="0"/>
          </a:p>
          <a:p>
            <a:r>
              <a:rPr lang="en-US" dirty="0" smtClean="0"/>
              <a:t>DFE </a:t>
            </a:r>
            <a:r>
              <a:rPr lang="en-US" dirty="0" err="1" smtClean="0"/>
              <a:t>Eq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 Parts:</a:t>
            </a:r>
          </a:p>
          <a:p>
            <a:pPr lvl="1"/>
            <a:r>
              <a:rPr lang="en-US" dirty="0" smtClean="0"/>
              <a:t>(Linear) feed-forward filter (of RX data)</a:t>
            </a:r>
          </a:p>
          <a:p>
            <a:pPr lvl="1"/>
            <a:r>
              <a:rPr lang="en-US" dirty="0" smtClean="0"/>
              <a:t>(Linear) feedback filter (of data estimates)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266825"/>
            <a:ext cx="3352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Decision Feedback Equalizer (DFE)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9FF1D25F-4763-4587-8705-0613F0709F2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 t="11530"/>
          <a:stretch>
            <a:fillRect/>
          </a:stretch>
        </p:blipFill>
        <p:spPr bwMode="auto">
          <a:xfrm>
            <a:off x="800100" y="2347144"/>
            <a:ext cx="7886700" cy="39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/>
          <a:srcRect t="14286" b="12857"/>
          <a:stretch>
            <a:fillRect/>
          </a:stretch>
        </p:blipFill>
        <p:spPr bwMode="auto">
          <a:xfrm>
            <a:off x="2628900" y="3457575"/>
            <a:ext cx="2628900" cy="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810000"/>
            <a:ext cx="1876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4124325"/>
            <a:ext cx="1562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Rounded Rectangle 39"/>
          <p:cNvSpPr/>
          <p:nvPr/>
        </p:nvSpPr>
        <p:spPr>
          <a:xfrm>
            <a:off x="2514600" y="3459480"/>
            <a:ext cx="2743200" cy="10363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562600" y="3733800"/>
            <a:ext cx="3053938" cy="7124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14400" y="3505200"/>
            <a:ext cx="1600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Solution to Weiner-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Hopf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Eq.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18562" y="3395246"/>
            <a:ext cx="3015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MMSE Sol. Using Channel Model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2895600"/>
            <a:ext cx="4191000" cy="4618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9253" y="3757153"/>
            <a:ext cx="2832866" cy="66564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209800" y="2895600"/>
            <a:ext cx="4343400" cy="4996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009589"/>
            <a:ext cx="6043612" cy="231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DFE Strategies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D25F-4763-4587-8705-0613F0709F2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662" y="1219200"/>
            <a:ext cx="5961477" cy="191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8600" y="1106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Adaptation: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4538" y="3780989"/>
            <a:ext cx="1910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Channel Estimate Based (MMSE):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62599" y="2328446"/>
            <a:ext cx="3015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Equalizer Tap Solution: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799" y="2681100"/>
            <a:ext cx="3308350" cy="17462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562598" y="2667000"/>
            <a:ext cx="3384551" cy="17603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1"/>
            <a:ext cx="8229600" cy="175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Why is the performance of a channel estimate based equalizer different than a direct adaptation equalizer?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between DA and CEB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418742"/>
            <a:ext cx="4572000" cy="298205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2239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the past, CEB methods empirically shown to have lower mean squared error at high SNR</a:t>
            </a:r>
          </a:p>
          <a:p>
            <a:r>
              <a:rPr lang="en-US" dirty="0" smtClean="0"/>
              <a:t>Reasons for difference varied:</a:t>
            </a:r>
          </a:p>
          <a:p>
            <a:pPr lvl="1"/>
            <a:r>
              <a:rPr lang="en-US" dirty="0" smtClean="0"/>
              <a:t>Condition number of correlation matrix</a:t>
            </a:r>
          </a:p>
          <a:p>
            <a:pPr lvl="1"/>
            <a:r>
              <a:rPr lang="en-US" dirty="0" smtClean="0"/>
              <a:t>Num. of samples required to get good estimate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6092398" y="4949399"/>
            <a:ext cx="769205" cy="609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77000" y="40386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3dB performance difference between CEB and DA at high SNR</a:t>
            </a:r>
            <a:endParaRPr lang="en-US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6172200" y="5638802"/>
            <a:ext cx="609600" cy="2285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81800" y="5417403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Performance gap due to channel estimation</a:t>
            </a:r>
            <a:endParaRPr lang="en-US" sz="16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371600" y="3810000"/>
            <a:ext cx="609600" cy="3773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7200" y="39696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Similar performance at low SNR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5517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between DA and CEB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analysis shows the answer is: </a:t>
            </a:r>
            <a:br>
              <a:rPr lang="en-US" dirty="0" smtClean="0"/>
            </a:br>
            <a:r>
              <a:rPr lang="en-US" dirty="0" smtClean="0"/>
              <a:t>Longer </a:t>
            </a:r>
            <a:r>
              <a:rPr lang="en-US" i="1" dirty="0" smtClean="0"/>
              <a:t>corr. time for channel coefficients than MMSE equalizer coefficients at high SNR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Will examine low SNR and high SNR regimes</a:t>
            </a:r>
          </a:p>
          <a:p>
            <a:pPr lvl="1"/>
            <a:r>
              <a:rPr lang="en-US" dirty="0" smtClean="0"/>
              <a:t>Use simulation to show transition of correlation time for the equalizer coefficients from low to high is smooth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SNR Regime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924800" cy="38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 smtClean="0"/>
              <a:t>Update eqn. for feed-forward equalizer coefficients (AR model assumed):</a:t>
            </a:r>
            <a:endParaRPr lang="en-US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05350"/>
            <a:ext cx="31750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57400"/>
            <a:ext cx="7924800" cy="2184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9600" y="2057400"/>
            <a:ext cx="8077200" cy="2057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" y="4591050"/>
            <a:ext cx="3657600" cy="7239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425249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Approximation: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219200" y="3276600"/>
            <a:ext cx="990600" cy="975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5791200" y="4525546"/>
            <a:ext cx="3200400" cy="789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 same correlation structure as channel coefficients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rot="16200000" flipV="1">
            <a:off x="6157327" y="3291473"/>
            <a:ext cx="639346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SNR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10/28/2009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04900"/>
            <a:ext cx="769620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19771"/>
          <a:stretch>
            <a:fillRect/>
          </a:stretch>
        </p:blipFill>
        <p:spPr>
          <a:xfrm>
            <a:off x="260350" y="1938754"/>
            <a:ext cx="4452630" cy="72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900" y="2044699"/>
            <a:ext cx="3721100" cy="66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200" y="3200400"/>
            <a:ext cx="2039756" cy="20875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3200400"/>
            <a:ext cx="5816600" cy="2146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5746750"/>
            <a:ext cx="27051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4085" y="5746750"/>
            <a:ext cx="237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Reduces to single tap: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352799" y="5746750"/>
            <a:ext cx="2705101" cy="7239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57200" y="2971800"/>
            <a:ext cx="8364356" cy="24511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" y="3107323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Reduced Channel Convolution Matrix: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308986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Matrix Product:</a:t>
            </a:r>
            <a:endParaRPr lang="en-US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76200" y="1938754"/>
            <a:ext cx="4636780" cy="7239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0" y="16002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Approximation: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>
            <a:endCxn id="8" idx="1"/>
          </p:cNvCxnSpPr>
          <p:nvPr/>
        </p:nvCxnSpPr>
        <p:spPr>
          <a:xfrm>
            <a:off x="4712980" y="2374899"/>
            <a:ext cx="7099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712980" y="1600200"/>
            <a:ext cx="70992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7696</TotalTime>
  <Words>692</Words>
  <Application>Microsoft Macintosh PowerPoint</Application>
  <PresentationFormat>On-screen Show (4:3)</PresentationFormat>
  <Paragraphs>146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Comparison and Analysis of  Equalization Techniques for the  Time-Varying Underwater Acoustic Channel</vt:lpstr>
      <vt:lpstr>Channel Model</vt:lpstr>
      <vt:lpstr>Decision Feedback Equalizer (DFE)</vt:lpstr>
      <vt:lpstr>DFE Strategies</vt:lpstr>
      <vt:lpstr>Central Question:</vt:lpstr>
      <vt:lpstr>Comparison between DA and CEB</vt:lpstr>
      <vt:lpstr>Comparison between DA and CEB</vt:lpstr>
      <vt:lpstr>Low SNR Regime</vt:lpstr>
      <vt:lpstr>High SNR</vt:lpstr>
      <vt:lpstr>Correlation over SNR – 1-tap</vt:lpstr>
      <vt:lpstr>Amplitude of MMSE Eq. Coeff.</vt:lpstr>
      <vt:lpstr>Multi-tap correlation</vt:lpstr>
      <vt:lpstr>Take-home Message</vt:lpstr>
      <vt:lpstr>Questions?</vt:lpstr>
      <vt:lpstr>Backup Slides</vt:lpstr>
      <vt:lpstr>Assumptions</vt:lpstr>
      <vt:lpstr>WSSUS AR channel model</vt:lpstr>
      <vt:lpstr>Time Varying Impulse Response</vt:lpstr>
      <vt:lpstr>Future Work</vt:lpstr>
    </vt:vector>
  </TitlesOfParts>
  <Company>MIT / WHOI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Acoustic Communication: Sounding the Ocean</dc:title>
  <dc:creator>Ballard Blair</dc:creator>
  <cp:lastModifiedBy>Ballard Blair</cp:lastModifiedBy>
  <cp:revision>55</cp:revision>
  <dcterms:created xsi:type="dcterms:W3CDTF">2009-10-28T14:28:54Z</dcterms:created>
  <dcterms:modified xsi:type="dcterms:W3CDTF">2009-10-28T14:40:14Z</dcterms:modified>
</cp:coreProperties>
</file>