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Microsoft_Equation3.bin" ContentType="application/vnd.openxmlformats-officedocument.oleObject"/>
  <Override PartName="/ppt/slides/slide7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46" r:id="rId3"/>
    <p:sldId id="401" r:id="rId4"/>
    <p:sldId id="347" r:id="rId5"/>
    <p:sldId id="379" r:id="rId6"/>
    <p:sldId id="380" r:id="rId7"/>
    <p:sldId id="351" r:id="rId8"/>
    <p:sldId id="353" r:id="rId9"/>
    <p:sldId id="354" r:id="rId10"/>
    <p:sldId id="400" r:id="rId11"/>
    <p:sldId id="428" r:id="rId12"/>
    <p:sldId id="352" r:id="rId13"/>
    <p:sldId id="356" r:id="rId14"/>
    <p:sldId id="389" r:id="rId15"/>
    <p:sldId id="390" r:id="rId16"/>
    <p:sldId id="392" r:id="rId17"/>
    <p:sldId id="394" r:id="rId18"/>
    <p:sldId id="396" r:id="rId19"/>
    <p:sldId id="399" r:id="rId20"/>
    <p:sldId id="381" r:id="rId21"/>
    <p:sldId id="382" r:id="rId22"/>
    <p:sldId id="363" r:id="rId23"/>
    <p:sldId id="427" r:id="rId24"/>
    <p:sldId id="425" r:id="rId25"/>
    <p:sldId id="364" r:id="rId26"/>
    <p:sldId id="291" r:id="rId27"/>
    <p:sldId id="384" r:id="rId28"/>
    <p:sldId id="385" r:id="rId29"/>
    <p:sldId id="293" r:id="rId30"/>
    <p:sldId id="295" r:id="rId31"/>
    <p:sldId id="313" r:id="rId32"/>
    <p:sldId id="302" r:id="rId33"/>
    <p:sldId id="309" r:id="rId34"/>
    <p:sldId id="300" r:id="rId35"/>
    <p:sldId id="314" r:id="rId36"/>
    <p:sldId id="337" r:id="rId37"/>
    <p:sldId id="339" r:id="rId38"/>
    <p:sldId id="340" r:id="rId39"/>
    <p:sldId id="341" r:id="rId40"/>
    <p:sldId id="343" r:id="rId41"/>
    <p:sldId id="344" r:id="rId42"/>
    <p:sldId id="407" r:id="rId43"/>
    <p:sldId id="424" r:id="rId44"/>
    <p:sldId id="423" r:id="rId45"/>
    <p:sldId id="422" r:id="rId46"/>
    <p:sldId id="421" r:id="rId47"/>
    <p:sldId id="281" r:id="rId48"/>
    <p:sldId id="310" r:id="rId49"/>
    <p:sldId id="429" r:id="rId50"/>
    <p:sldId id="430" r:id="rId51"/>
    <p:sldId id="431" r:id="rId52"/>
    <p:sldId id="432" r:id="rId53"/>
    <p:sldId id="433" r:id="rId54"/>
    <p:sldId id="297" r:id="rId55"/>
    <p:sldId id="311" r:id="rId56"/>
    <p:sldId id="338" r:id="rId57"/>
    <p:sldId id="386" r:id="rId58"/>
    <p:sldId id="387" r:id="rId59"/>
    <p:sldId id="402" r:id="rId60"/>
    <p:sldId id="403" r:id="rId61"/>
    <p:sldId id="404" r:id="rId62"/>
    <p:sldId id="420" r:id="rId63"/>
    <p:sldId id="405" r:id="rId64"/>
    <p:sldId id="406" r:id="rId65"/>
    <p:sldId id="408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17" r:id="rId75"/>
    <p:sldId id="418" r:id="rId76"/>
    <p:sldId id="419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3362" autoAdjust="0"/>
  </p:normalViewPr>
  <p:slideViewPr>
    <p:cSldViewPr snapToObjects="1">
      <p:cViewPr varScale="1">
        <p:scale>
          <a:sx n="154" d="100"/>
          <a:sy n="154" d="100"/>
        </p:scale>
        <p:origin x="-1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-380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8C5B1-C5A6-324D-BDA0-79BA4FF0AF59}" type="datetimeFigureOut">
              <a:rPr lang="en-US" smtClean="0"/>
              <a:pPr/>
              <a:t>12/10/09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58D72-3649-2740-82AE-1F57ECCCF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D573-81B4-7C4D-9808-702E5AA633B5}" type="datetimeFigureOut">
              <a:rPr lang="en-US" smtClean="0"/>
              <a:pPr/>
              <a:t>12/10/09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C35A7-75AF-F74A-983B-67438128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35A7-75AF-F74A-983B-67438128D6A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126840-B828-254E-ADF1-CED7B0A145B9}" type="slidenum">
              <a:rPr lang="en-GB"/>
              <a:pPr/>
              <a:t>11</a:t>
            </a:fld>
            <a:endParaRPr lang="en-GB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Wireless communication drives technology</a:t>
            </a:r>
          </a:p>
          <a:p>
            <a:r>
              <a:rPr lang="en-US" dirty="0" smtClean="0">
                <a:latin typeface="Times New Roman" charset="0"/>
              </a:rPr>
              <a:t>Communication rates are a bottleneck for many applications (also power, reliability)</a:t>
            </a:r>
          </a:p>
          <a:p>
            <a:r>
              <a:rPr lang="en-US" dirty="0" smtClean="0">
                <a:latin typeface="Times New Roman" charset="0"/>
              </a:rPr>
              <a:t>Size</a:t>
            </a:r>
            <a:r>
              <a:rPr lang="en-US" baseline="0" dirty="0" smtClean="0">
                <a:latin typeface="Times New Roman" charset="0"/>
              </a:rPr>
              <a:t> of oceans makes cables impractical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7DBAAE0-9F0B-6141-AD52-D8C56C4D7B4F}" type="slidenum">
              <a:rPr lang="en-GB"/>
              <a:pPr/>
              <a:t>12</a:t>
            </a:fld>
            <a:endParaRPr lang="en-GB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3FB62ED-1F06-A641-AC5E-3419C5A29EFF}" type="slidenum">
              <a:rPr lang="en-GB"/>
              <a:pPr/>
              <a:t>13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Discuss sound channe</a:t>
            </a:r>
            <a:r>
              <a:rPr lang="en-US" dirty="0" smtClean="0">
                <a:latin typeface="Times New Roman" charset="0"/>
              </a:rPr>
              <a:t>l on this slide.  </a:t>
            </a:r>
          </a:p>
          <a:p>
            <a:r>
              <a:rPr lang="en-US" dirty="0" smtClean="0">
                <a:latin typeface="Times New Roman" charset="0"/>
              </a:rPr>
              <a:t>Note that the sound “prefers” to be in the slower sound speed.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6FCE19-7ADB-784C-8102-C377EAB9F1CC}" type="slidenum">
              <a:rPr lang="en-GB"/>
              <a:pPr/>
              <a:t>14</a:t>
            </a:fld>
            <a:endParaRPr lang="en-GB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Note the sudden transition from reception to no reception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F52F9-4223-1249-A040-8BCCE68C600C}" type="slidenum">
              <a:rPr lang="en-GB"/>
              <a:pPr/>
              <a:t>15</a:t>
            </a:fld>
            <a:endParaRPr lang="en-GB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87F80A-EC98-7F4C-BAE2-45CDFBA47621}" type="slidenum">
              <a:rPr lang="en-GB"/>
              <a:pPr/>
              <a:t>16</a:t>
            </a:fld>
            <a:endParaRPr lang="en-GB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0BD0B08-3EEA-1C43-AA2C-732449FF448E}" type="slidenum">
              <a:rPr lang="en-GB"/>
              <a:pPr/>
              <a:t>17</a:t>
            </a:fld>
            <a:endParaRPr lang="en-GB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22FFD69-FAB6-4948-852D-2AFCEF88B1FB}" type="slidenum">
              <a:rPr lang="en-GB"/>
              <a:pPr/>
              <a:t>18</a:t>
            </a:fld>
            <a:endParaRPr lang="en-GB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36C906-3B37-BD41-902F-071C1C2B4B67}" type="slidenum">
              <a:rPr lang="en-GB"/>
              <a:pPr/>
              <a:t>19</a:t>
            </a:fld>
            <a:endParaRPr lang="en-GB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17296E-7D8A-D945-83CA-6C0135054528}" type="slidenum">
              <a:rPr lang="en-GB"/>
              <a:pPr/>
              <a:t>22</a:t>
            </a:fld>
            <a:endParaRPr lang="en-GB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745EDC-5A4D-A244-B50F-738F928809FC}" type="slidenum">
              <a:rPr lang="en-GB"/>
              <a:pPr/>
              <a:t>2</a:t>
            </a:fld>
            <a:endParaRPr lang="en-GB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B267A7-2FCB-2C49-A88A-EEB8C8FA5AAE}" type="slidenum">
              <a:rPr lang="en-GB"/>
              <a:pPr/>
              <a:t>25</a:t>
            </a:fld>
            <a:endParaRPr lang="en-GB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695B06-C8B5-1645-9654-D4E3C7A447DB}" type="slidenum">
              <a:rPr lang="en-GB"/>
              <a:pPr/>
              <a:t>49</a:t>
            </a:fld>
            <a:endParaRPr lang="en-GB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5A0C4AA-B14E-604C-BEC0-B2E407A90D5F}" type="slidenum">
              <a:rPr lang="en-GB"/>
              <a:pPr/>
              <a:t>50</a:t>
            </a:fld>
            <a:endParaRPr lang="en-GB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6987E88-848B-3C4E-87E3-33B9E71C968E}" type="slidenum">
              <a:rPr lang="en-GB"/>
              <a:pPr/>
              <a:t>51</a:t>
            </a:fld>
            <a:endParaRPr lang="en-GB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CFA121-7308-8446-A2B4-302BF54DF894}" type="slidenum">
              <a:rPr lang="en-GB"/>
              <a:pPr/>
              <a:t>52</a:t>
            </a:fld>
            <a:endParaRPr lang="en-GB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1388626-5A2F-3842-9AA1-15E96C04E85F}" type="slidenum">
              <a:rPr lang="en-GB"/>
              <a:pPr/>
              <a:t>53</a:t>
            </a:fld>
            <a:endParaRPr lang="en-GB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C3EBFE-6614-0043-9502-F8C39E64553E}" type="slidenum">
              <a:rPr lang="en-GB"/>
              <a:pPr/>
              <a:t>57</a:t>
            </a:fld>
            <a:endParaRPr lang="en-GB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44B073-781E-C74E-A12A-B6C590A0C215}" type="slidenum">
              <a:rPr lang="en-GB"/>
              <a:pPr/>
              <a:t>58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B2B8A4C-3E30-D749-A889-1F86AB2F5255}" type="slidenum">
              <a:rPr lang="en-GB"/>
              <a:pPr/>
              <a:t>4</a:t>
            </a:fld>
            <a:endParaRPr lang="en-GB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More</a:t>
            </a:r>
            <a:r>
              <a:rPr lang="en-US" baseline="0" dirty="0" smtClean="0">
                <a:latin typeface="Times New Roman" charset="0"/>
              </a:rPr>
              <a:t> water than land</a:t>
            </a:r>
          </a:p>
          <a:p>
            <a:r>
              <a:rPr lang="en-US" baseline="0" dirty="0" smtClean="0">
                <a:latin typeface="Times New Roman" charset="0"/>
              </a:rPr>
              <a:t>The ocean is three dimensional</a:t>
            </a:r>
          </a:p>
          <a:p>
            <a:r>
              <a:rPr lang="en-US" baseline="0" dirty="0" smtClean="0">
                <a:latin typeface="Times New Roman" charset="0"/>
              </a:rPr>
              <a:t>Sparsely populated</a:t>
            </a:r>
          </a:p>
          <a:p>
            <a:r>
              <a:rPr lang="en-US" baseline="0" dirty="0" smtClean="0">
                <a:latin typeface="Times New Roman" charset="0"/>
              </a:rPr>
              <a:t>Only 2-3% explored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731D74-FBC3-DF42-A876-40EB9BFDBBAA}" type="slidenum">
              <a:rPr lang="en-GB"/>
              <a:pPr/>
              <a:t>5</a:t>
            </a:fld>
            <a:endParaRPr lang="en-GB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Recent</a:t>
            </a:r>
            <a:r>
              <a:rPr lang="en-US" baseline="0" dirty="0" smtClean="0">
                <a:latin typeface="Times New Roman" charset="0"/>
              </a:rPr>
              <a:t> boom in underwater vehicle technology</a:t>
            </a:r>
          </a:p>
          <a:p>
            <a:r>
              <a:rPr lang="en-US" baseline="0" dirty="0" smtClean="0">
                <a:latin typeface="Times New Roman" charset="0"/>
              </a:rPr>
              <a:t>As vehicles become cheaper / more accessible, more applications arise</a:t>
            </a:r>
          </a:p>
          <a:p>
            <a:r>
              <a:rPr lang="en-US" baseline="0" dirty="0" smtClean="0">
                <a:latin typeface="Times New Roman" charset="0"/>
              </a:rPr>
              <a:t>WHOI headed to look for lost data flight recorder using </a:t>
            </a:r>
            <a:r>
              <a:rPr lang="en-US" baseline="0" dirty="0" err="1" smtClean="0">
                <a:latin typeface="Times New Roman" charset="0"/>
              </a:rPr>
              <a:t>AUVs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428640-2B91-8C4C-BE6F-8E53CCE7F6AA}" type="slidenum">
              <a:rPr lang="en-GB"/>
              <a:pPr/>
              <a:t>6</a:t>
            </a:fld>
            <a:endParaRPr lang="en-GB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78B876-63A7-E04E-9B0E-4D37EB3C77B1}" type="slidenum">
              <a:rPr lang="en-GB"/>
              <a:pPr/>
              <a:t>7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AF48622-ECFF-1D4A-877B-26BC7FF0DF35}" type="slidenum">
              <a:rPr lang="en-GB"/>
              <a:pPr/>
              <a:t>8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270B12-860C-6741-BEB5-66A1CC40852B}" type="slidenum">
              <a:rPr lang="en-GB"/>
              <a:pPr/>
              <a:t>9</a:t>
            </a:fld>
            <a:endParaRPr lang="en-GB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CF182-1489-0645-A88D-AA687BDF8A96}" type="slidenum">
              <a:rPr lang="en-GB"/>
              <a:pPr/>
              <a:t>10</a:t>
            </a:fld>
            <a:endParaRPr lang="en-GB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.pdf"/><Relationship Id="rId5" Type="http://schemas.openxmlformats.org/officeDocument/2006/relationships/image" Target="../media/image4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d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.pdf"/><Relationship Id="rId5" Type="http://schemas.openxmlformats.org/officeDocument/2006/relationships/image" Target="../media/image4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d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.pdf"/><Relationship Id="rId5" Type="http://schemas.openxmlformats.org/officeDocument/2006/relationships/image" Target="../media/image4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d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.pdf"/><Relationship Id="rId5" Type="http://schemas.openxmlformats.org/officeDocument/2006/relationships/image" Target="../media/image4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d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05600" cy="55179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lue301logo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077200" y="152400"/>
            <a:ext cx="943716" cy="868362"/>
          </a:xfrm>
          <a:prstGeom prst="rect">
            <a:avLst/>
          </a:prstGeom>
        </p:spPr>
      </p:pic>
      <p:pic>
        <p:nvPicPr>
          <p:cNvPr id="13" name="Picture 12" descr="MIT_Color_logo_only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274638"/>
            <a:ext cx="1066800" cy="5517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6200" y="1066800"/>
            <a:ext cx="8944716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lue301logo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077200" y="152400"/>
            <a:ext cx="943716" cy="868362"/>
          </a:xfrm>
          <a:prstGeom prst="rect">
            <a:avLst/>
          </a:prstGeom>
        </p:spPr>
      </p:pic>
      <p:pic>
        <p:nvPicPr>
          <p:cNvPr id="9" name="Picture 8" descr="MIT_Color_logo_only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274638"/>
            <a:ext cx="1066800" cy="55179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76200" y="1066800"/>
            <a:ext cx="8944716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blue301logo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077200" y="152400"/>
            <a:ext cx="943716" cy="868362"/>
          </a:xfrm>
          <a:prstGeom prst="rect">
            <a:avLst/>
          </a:prstGeom>
        </p:spPr>
      </p:pic>
      <p:pic>
        <p:nvPicPr>
          <p:cNvPr id="11" name="Picture 10" descr="MIT_Color_logo_only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274638"/>
            <a:ext cx="1066800" cy="5517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6200" y="1066800"/>
            <a:ext cx="8944716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blue301logo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077200" y="152400"/>
            <a:ext cx="943716" cy="868362"/>
          </a:xfrm>
          <a:prstGeom prst="rect">
            <a:avLst/>
          </a:prstGeom>
        </p:spPr>
      </p:pic>
      <p:pic>
        <p:nvPicPr>
          <p:cNvPr id="7" name="Picture 6" descr="MIT_Color_logo_only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200" y="274638"/>
            <a:ext cx="1066800" cy="55179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76200" y="1066800"/>
            <a:ext cx="8944716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705600" cy="551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Ballard Blair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9798-388C-9149-8ED3-B590767F7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df"/><Relationship Id="rId5" Type="http://schemas.openxmlformats.org/officeDocument/2006/relationships/image" Target="../media/image211.png"/><Relationship Id="rId6" Type="http://schemas.openxmlformats.org/officeDocument/2006/relationships/image" Target="../media/image2.pdf"/><Relationship Id="rId7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7.emf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df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69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Communicating through the Ocean: Introduction and Challenges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Ballard Blair</a:t>
            </a:r>
          </a:p>
          <a:p>
            <a:r>
              <a:rPr lang="en-US" sz="1946" i="1" dirty="0" smtClean="0"/>
              <a:t>bjblair@mit.edu</a:t>
            </a:r>
          </a:p>
          <a:p>
            <a:r>
              <a:rPr lang="en-US" sz="1946" dirty="0" smtClean="0"/>
              <a:t>PhD Candidate</a:t>
            </a:r>
          </a:p>
          <a:p>
            <a:r>
              <a:rPr lang="en-US" sz="1946" dirty="0" smtClean="0"/>
              <a:t>MIT/WHOI Joint Program</a:t>
            </a:r>
          </a:p>
          <a:p>
            <a:r>
              <a:rPr lang="en-US" sz="1946" dirty="0" smtClean="0"/>
              <a:t>Advisor: </a:t>
            </a:r>
            <a:r>
              <a:rPr lang="en-US" sz="1946" dirty="0"/>
              <a:t>J</a:t>
            </a:r>
            <a:r>
              <a:rPr lang="en-US" sz="1946" dirty="0" smtClean="0"/>
              <a:t>im </a:t>
            </a:r>
            <a:r>
              <a:rPr lang="en-US" sz="1946" dirty="0" err="1" smtClean="0"/>
              <a:t>Presisig</a:t>
            </a:r>
            <a:endParaRPr lang="en-US" sz="1946" dirty="0"/>
          </a:p>
        </p:txBody>
      </p:sp>
      <p:pic>
        <p:nvPicPr>
          <p:cNvPr id="4" name="Picture 5" descr="C:\Work\Talks\2008_10_29 - ONR Presentation\Transmit_Paths.png"/>
          <p:cNvPicPr>
            <a:picLocks noChangeAspect="1" noChangeArrowheads="1"/>
          </p:cNvPicPr>
          <p:nvPr/>
        </p:nvPicPr>
        <p:blipFill>
          <a:blip r:embed="rId3"/>
          <a:srcRect t="40899"/>
          <a:stretch>
            <a:fillRect/>
          </a:stretch>
        </p:blipFill>
        <p:spPr bwMode="auto">
          <a:xfrm>
            <a:off x="1447800" y="2057400"/>
            <a:ext cx="5715000" cy="198760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blue301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947739" y="4867603"/>
            <a:ext cx="1739061" cy="1600200"/>
          </a:xfrm>
          <a:prstGeom prst="rect">
            <a:avLst/>
          </a:prstGeom>
        </p:spPr>
      </p:pic>
      <p:pic>
        <p:nvPicPr>
          <p:cNvPr id="8" name="Picture 7" descr="MIT_Color_logo_only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" y="5087006"/>
            <a:ext cx="1950720" cy="10089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" y="1905000"/>
            <a:ext cx="8944716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SC00299"/>
          <p:cNvPicPr>
            <a:picLocks noChangeAspect="1" noChangeArrowheads="1"/>
          </p:cNvPicPr>
          <p:nvPr/>
        </p:nvPicPr>
        <p:blipFill>
          <a:blip r:embed="rId3"/>
          <a:srcRect l="10000" t="17286" r="22286" b="16657"/>
          <a:stretch>
            <a:fillRect/>
          </a:stretch>
        </p:blipFill>
        <p:spPr bwMode="auto">
          <a:xfrm>
            <a:off x="5582006" y="1147802"/>
            <a:ext cx="2342794" cy="20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468EB92E-9FB2-CD4C-9AB6-87BA957F180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10</a:t>
            </a:fld>
            <a:endParaRPr lang="en-GB" dirty="0"/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Example Hardware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400" y="3359873"/>
            <a:ext cx="2280960" cy="171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0480" y="2253837"/>
            <a:ext cx="1866240" cy="139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280" y="1147802"/>
            <a:ext cx="2833920" cy="140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Oval 14"/>
          <p:cNvSpPr>
            <a:spLocks noChangeArrowheads="1"/>
          </p:cNvSpPr>
          <p:nvPr/>
        </p:nvSpPr>
        <p:spPr bwMode="auto">
          <a:xfrm>
            <a:off x="6092640" y="2362200"/>
            <a:ext cx="308160" cy="237274"/>
          </a:xfrm>
          <a:prstGeom prst="ellipse">
            <a:avLst/>
          </a:prstGeom>
          <a:solidFill>
            <a:srgbClr val="DDDDDD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3026" name="Group 82"/>
          <p:cNvGraphicFramePr>
            <a:graphicFrameLocks noGrp="1"/>
          </p:cNvGraphicFramePr>
          <p:nvPr/>
        </p:nvGraphicFramePr>
        <p:xfrm>
          <a:off x="3120481" y="3429001"/>
          <a:ext cx="5889600" cy="2994282"/>
        </p:xfrm>
        <a:graphic>
          <a:graphicData uri="http://schemas.openxmlformats.org/drawingml/2006/table">
            <a:tbl>
              <a:tblPr/>
              <a:tblGrid>
                <a:gridCol w="1183680"/>
                <a:gridCol w="4471200"/>
                <a:gridCol w="234720"/>
              </a:tblGrid>
              <a:tr h="26296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1C2B74"/>
                          </a:solidFill>
                          <a:effectLst/>
                          <a:latin typeface="Arial" charset="0"/>
                        </a:rPr>
                        <a:t>Micromodem Specifications </a:t>
                      </a: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2975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DSP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Texas Instruments TMS320C5416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100MHz low-power fixed point processor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75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Transmit Power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 Watts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Typical match to single omni-directional ceramic transducer.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75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Receive Power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 milliwatts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While detecting or decoding an low rate FSK packet.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975"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Data Rate </a:t>
                      </a:r>
                      <a:br>
                        <a:rPr kumimoji="0" lang="en-GB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en-GB" sz="1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80-5400 bps </a:t>
                      </a:r>
                      <a:b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packet types supported. Data rates higher than 80bps FSK require additional co-processor card to be received.</a:t>
                      </a: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  <a:tabLst/>
                      </a:pPr>
                      <a:endParaRPr kumimoji="0" 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944" marR="82944" marT="41476" marB="4147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41" name="Text Box 83"/>
          <p:cNvSpPr txBox="1">
            <a:spLocks noChangeArrowheads="1"/>
          </p:cNvSpPr>
          <p:nvPr/>
        </p:nvSpPr>
        <p:spPr bwMode="auto">
          <a:xfrm>
            <a:off x="839520" y="2599473"/>
            <a:ext cx="1658880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dirty="0"/>
              <a:t>WHOI </a:t>
            </a:r>
            <a:r>
              <a:rPr lang="en-US" sz="1300" dirty="0" err="1"/>
              <a:t>Micromodem</a:t>
            </a:r>
            <a:endParaRPr lang="en-US" sz="1300" dirty="0"/>
          </a:p>
        </p:txBody>
      </p:sp>
      <p:sp>
        <p:nvSpPr>
          <p:cNvPr id="34842" name="Text Box 84"/>
          <p:cNvSpPr txBox="1">
            <a:spLocks noChangeArrowheads="1"/>
          </p:cNvSpPr>
          <p:nvPr/>
        </p:nvSpPr>
        <p:spPr bwMode="auto">
          <a:xfrm>
            <a:off x="3949920" y="1977328"/>
            <a:ext cx="1175040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dirty="0"/>
              <a:t>Power Amp</a:t>
            </a:r>
          </a:p>
        </p:txBody>
      </p:sp>
      <p:sp>
        <p:nvSpPr>
          <p:cNvPr id="34843" name="Text Box 85"/>
          <p:cNvSpPr txBox="1">
            <a:spLocks noChangeArrowheads="1"/>
          </p:cNvSpPr>
          <p:nvPr/>
        </p:nvSpPr>
        <p:spPr bwMode="auto">
          <a:xfrm>
            <a:off x="632160" y="5088055"/>
            <a:ext cx="2419200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dirty="0"/>
              <a:t>Daughter Card / Co-processor</a:t>
            </a:r>
          </a:p>
        </p:txBody>
      </p:sp>
      <p:sp>
        <p:nvSpPr>
          <p:cNvPr id="34844" name="Text Box 86"/>
          <p:cNvSpPr txBox="1">
            <a:spLocks noChangeArrowheads="1"/>
          </p:cNvSpPr>
          <p:nvPr/>
        </p:nvSpPr>
        <p:spPr bwMode="auto">
          <a:xfrm>
            <a:off x="6092640" y="3145189"/>
            <a:ext cx="2004480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dirty="0" err="1"/>
              <a:t>Micromodem</a:t>
            </a:r>
            <a:r>
              <a:rPr lang="en-US" sz="1300" dirty="0"/>
              <a:t> in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2BCD2706-4877-6F42-A5CE-C329CB1B35C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11</a:t>
            </a:fld>
            <a:endParaRPr lang="en-GB" dirty="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Underwater Technology</a:t>
            </a: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921" y="2305682"/>
            <a:ext cx="2928960" cy="402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40" y="1684228"/>
            <a:ext cx="5322240" cy="397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4088160" y="5848454"/>
            <a:ext cx="14515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WHOI, 2006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93440" y="5659045"/>
            <a:ext cx="331656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NEPTUNE Regional Observatory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03FA7190-8584-5845-8410-0AE4C27811B4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12</a:t>
            </a:fld>
            <a:endParaRPr lang="en-GB" dirty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dirty="0"/>
              <a:t>Example Communication </a:t>
            </a:r>
            <a:r>
              <a:rPr lang="en-US" dirty="0" smtClean="0"/>
              <a:t>System?</a:t>
            </a:r>
            <a:endParaRPr lang="en-US" dirty="0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280" y="1147801"/>
            <a:ext cx="7538400" cy="421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5263200" y="5433691"/>
            <a:ext cx="235008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PLUSnet/Seaweb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/>
          <a:srcRect l="11739" t="2093"/>
          <a:stretch>
            <a:fillRect/>
          </a:stretch>
        </p:blipFill>
        <p:spPr bwMode="auto">
          <a:xfrm>
            <a:off x="4703311" y="2209800"/>
            <a:ext cx="3852329" cy="400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64267E89-88BA-B146-A31A-939FF061C964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13</a:t>
            </a:fld>
            <a:endParaRPr lang="en-GB" dirty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Sound Profile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r>
              <a:rPr lang="en-US" dirty="0"/>
              <a:t>Speed of sound ~ 1500 </a:t>
            </a:r>
            <a:r>
              <a:rPr lang="en-US" dirty="0" err="1"/>
              <a:t>m/</a:t>
            </a:r>
            <a:r>
              <a:rPr lang="en-US" dirty="0" err="1" smtClean="0"/>
              <a:t>s</a:t>
            </a:r>
            <a:endParaRPr lang="en-US" dirty="0" smtClean="0"/>
          </a:p>
          <a:p>
            <a:pPr eaLnBrk="1"/>
            <a:r>
              <a:rPr lang="en-US" dirty="0" smtClean="0"/>
              <a:t>Speed of light ~ 3x10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m/s</a:t>
            </a:r>
            <a:endParaRPr lang="en-US" dirty="0" smtClean="0"/>
          </a:p>
          <a:p>
            <a:pPr eaLnBrk="1"/>
            <a:endParaRPr lang="en-US" dirty="0" smtClean="0"/>
          </a:p>
          <a:p>
            <a:pPr eaLnBrk="1"/>
            <a:endParaRPr lang="en-US" dirty="0"/>
          </a:p>
        </p:txBody>
      </p:sp>
      <p:sp>
        <p:nvSpPr>
          <p:cNvPr id="16392" name="Text Box 5"/>
          <p:cNvSpPr txBox="1">
            <a:spLocks noChangeArrowheads="1"/>
          </p:cNvSpPr>
          <p:nvPr/>
        </p:nvSpPr>
        <p:spPr bwMode="auto">
          <a:xfrm>
            <a:off x="6957120" y="5257447"/>
            <a:ext cx="1935360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Schmidt, </a:t>
            </a:r>
            <a:r>
              <a:rPr lang="en-US" i="1" dirty="0"/>
              <a:t>Computational Ocean Acoustics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 t="4935"/>
          <a:stretch>
            <a:fillRect/>
          </a:stretch>
        </p:blipFill>
        <p:spPr bwMode="auto">
          <a:xfrm>
            <a:off x="594840" y="2561469"/>
            <a:ext cx="4144320" cy="36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32696023-98D9-394F-B9DC-316DBEBCD507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14</a:t>
            </a:fld>
            <a:endParaRPr lang="en-GB" dirty="0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/>
            <a:r>
              <a:rPr lang="en-US" sz="3200" dirty="0"/>
              <a:t>Shadow </a:t>
            </a:r>
            <a:r>
              <a:rPr lang="en-US" sz="3200" dirty="0" smtClean="0"/>
              <a:t>Zones</a:t>
            </a:r>
            <a:endParaRPr lang="en-US" sz="3200" dirty="0"/>
          </a:p>
        </p:txBody>
      </p:sp>
      <p:pic>
        <p:nvPicPr>
          <p:cNvPr id="25606" name="Picture 4" descr="shadow_munk_longrange"/>
          <p:cNvPicPr>
            <a:picLocks noChangeAspect="1" noChangeArrowheads="1"/>
          </p:cNvPicPr>
          <p:nvPr/>
        </p:nvPicPr>
        <p:blipFill>
          <a:blip r:embed="rId3"/>
          <a:srcRect t="5600" r="5400"/>
          <a:stretch>
            <a:fillRect/>
          </a:stretch>
        </p:blipFill>
        <p:spPr bwMode="auto">
          <a:xfrm>
            <a:off x="908640" y="1009547"/>
            <a:ext cx="3270240" cy="244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modes_munk_longrange"/>
          <p:cNvPicPr>
            <a:picLocks noChangeAspect="1" noChangeArrowheads="1"/>
          </p:cNvPicPr>
          <p:nvPr/>
        </p:nvPicPr>
        <p:blipFill>
          <a:blip r:embed="rId4"/>
          <a:srcRect t="5600" r="4800"/>
          <a:stretch>
            <a:fillRect/>
          </a:stretch>
        </p:blipFill>
        <p:spPr bwMode="auto">
          <a:xfrm>
            <a:off x="4551841" y="1009547"/>
            <a:ext cx="3290400" cy="244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 descr="bottom_shadow_munk"/>
          <p:cNvPicPr>
            <a:picLocks noChangeAspect="1" noChangeArrowheads="1"/>
          </p:cNvPicPr>
          <p:nvPr/>
        </p:nvPicPr>
        <p:blipFill>
          <a:blip r:embed="rId5"/>
          <a:srcRect r="4633"/>
          <a:stretch>
            <a:fillRect/>
          </a:stretch>
        </p:blipFill>
        <p:spPr bwMode="auto">
          <a:xfrm>
            <a:off x="792001" y="4272929"/>
            <a:ext cx="3575520" cy="18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 descr="surf_shadow_munk"/>
          <p:cNvPicPr>
            <a:picLocks noChangeAspect="1" noChangeArrowheads="1"/>
          </p:cNvPicPr>
          <p:nvPr/>
        </p:nvPicPr>
        <p:blipFill>
          <a:blip r:embed="rId6"/>
          <a:srcRect t="2737" r="3970"/>
          <a:stretch>
            <a:fillRect/>
          </a:stretch>
        </p:blipFill>
        <p:spPr bwMode="auto">
          <a:xfrm>
            <a:off x="4858560" y="4357898"/>
            <a:ext cx="3605760" cy="176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Rectangle 8"/>
          <p:cNvSpPr>
            <a:spLocks noChangeArrowheads="1"/>
          </p:cNvSpPr>
          <p:nvPr/>
        </p:nvSpPr>
        <p:spPr bwMode="auto">
          <a:xfrm>
            <a:off x="5954400" y="6263218"/>
            <a:ext cx="2195184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/>
              <a:t>Figures from J. Preisig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43D48A3A-4BF0-8740-B54D-4E8EEA83767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15</a:t>
            </a:fld>
            <a:endParaRPr lang="en-GB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dirty="0"/>
              <a:t>Ambient </a:t>
            </a:r>
            <a:r>
              <a:rPr lang="en-US" dirty="0" smtClean="0"/>
              <a:t>Noise and Attenuation</a:t>
            </a:r>
            <a:endParaRPr lang="en-US" dirty="0"/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sz="2400" dirty="0"/>
              <a:t>Ambient noise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en-US" sz="2000" dirty="0"/>
              <a:t>Passing ships, storms, breaking waves, seismic </a:t>
            </a:r>
            <a:r>
              <a:rPr lang="en-US" sz="2000" dirty="0" smtClean="0"/>
              <a:t>events, wildlife </a:t>
            </a:r>
          </a:p>
          <a:p>
            <a:pPr eaLnBrk="1">
              <a:lnSpc>
                <a:spcPct val="83000"/>
              </a:lnSpc>
            </a:pPr>
            <a:endParaRPr lang="en-US" sz="16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2101887"/>
            <a:ext cx="4343400" cy="422420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859392" y="6191877"/>
            <a:ext cx="1788808" cy="26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/>
              <a:t>Stojanovic</a:t>
            </a:r>
            <a:r>
              <a:rPr lang="en-US" sz="1200" dirty="0" smtClean="0"/>
              <a:t>, WUWNeT'06</a:t>
            </a:r>
            <a:endParaRPr lang="en-US" sz="12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69535"/>
            <a:ext cx="4112520" cy="412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28039" y="6169174"/>
            <a:ext cx="2563561" cy="2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dirty="0"/>
              <a:t>Schmidt, </a:t>
            </a:r>
            <a:r>
              <a:rPr lang="en-US" sz="1100" i="1" dirty="0"/>
              <a:t>Computational Ocean Acoustics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B9BEB8AC-105E-8E4F-B44F-4DBC6D90CC3A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16</a:t>
            </a:fld>
            <a:endParaRPr lang="en-GB" dirty="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Bubble Cloud Attenuation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3"/>
          <a:srcRect l="5995" t="5594" r="600" b="1598"/>
          <a:stretch>
            <a:fillRect/>
          </a:stretch>
        </p:blipFill>
        <p:spPr bwMode="auto">
          <a:xfrm>
            <a:off x="1392480" y="940420"/>
            <a:ext cx="6791040" cy="506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5954400" y="6263218"/>
            <a:ext cx="2195184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/>
              <a:t>Figures from J. Preisig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6B9D53BF-DA2C-3A4B-BCF8-3098C43535C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17</a:t>
            </a:fld>
            <a:endParaRPr lang="en-GB" dirty="0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Path loss and Absorption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229600" cy="4830763"/>
          </a:xfrm>
        </p:spPr>
        <p:txBody>
          <a:bodyPr/>
          <a:lstStyle/>
          <a:p>
            <a:pPr eaLnBrk="1"/>
            <a:r>
              <a:rPr lang="en-US" sz="2800" dirty="0"/>
              <a:t>Path Loss</a:t>
            </a:r>
          </a:p>
          <a:p>
            <a:pPr lvl="1" eaLnBrk="1"/>
            <a:r>
              <a:rPr lang="en-US" sz="2400" dirty="0"/>
              <a:t>Spherical Spreading ~ </a:t>
            </a:r>
            <a:r>
              <a:rPr lang="en-US" sz="2400" dirty="0" err="1"/>
              <a:t>r</a:t>
            </a:r>
            <a:r>
              <a:rPr lang="en-US" sz="2400" dirty="0"/>
              <a:t> </a:t>
            </a:r>
            <a:r>
              <a:rPr lang="en-US" sz="2400" baseline="30000" dirty="0"/>
              <a:t>-1</a:t>
            </a:r>
          </a:p>
          <a:p>
            <a:pPr lvl="1" eaLnBrk="1"/>
            <a:r>
              <a:rPr lang="en-US" sz="2400" dirty="0"/>
              <a:t>Cylindrical Spreading ~ </a:t>
            </a:r>
            <a:r>
              <a:rPr lang="en-US" sz="2400" dirty="0" err="1"/>
              <a:t>r</a:t>
            </a:r>
            <a:r>
              <a:rPr lang="en-US" sz="2400" dirty="0"/>
              <a:t> </a:t>
            </a:r>
            <a:r>
              <a:rPr lang="en-US" sz="2400" baseline="30000" dirty="0"/>
              <a:t>-0.5</a:t>
            </a:r>
          </a:p>
          <a:p>
            <a:pPr lvl="1" eaLnBrk="1"/>
            <a:endParaRPr lang="en-US" sz="2400" baseline="30000" dirty="0" smtClean="0"/>
          </a:p>
          <a:p>
            <a:pPr eaLnBrk="1"/>
            <a:endParaRPr lang="en-US" sz="2800" dirty="0" smtClean="0"/>
          </a:p>
          <a:p>
            <a:pPr eaLnBrk="1"/>
            <a:r>
              <a:rPr lang="en-US" sz="2800" dirty="0" smtClean="0"/>
              <a:t>Absorption </a:t>
            </a:r>
            <a:r>
              <a:rPr lang="en-US" sz="2800" dirty="0"/>
              <a:t>~ </a:t>
            </a:r>
            <a:r>
              <a:rPr lang="el-GR" sz="2800" dirty="0"/>
              <a:t>α</a:t>
            </a:r>
            <a:r>
              <a:rPr lang="en-US" sz="2800" dirty="0">
                <a:ea typeface="Times New Roman" charset="0"/>
                <a:cs typeface="Times New Roman" charset="0"/>
              </a:rPr>
              <a:t>(</a:t>
            </a:r>
            <a:r>
              <a:rPr lang="en-US" sz="2800" dirty="0" err="1">
                <a:ea typeface="Times New Roman" charset="0"/>
                <a:cs typeface="Times New Roman" charset="0"/>
              </a:rPr>
              <a:t>f)</a:t>
            </a:r>
            <a:r>
              <a:rPr lang="en-US" sz="2800" baseline="30000" dirty="0" err="1">
                <a:ea typeface="Times New Roman" charset="0"/>
                <a:cs typeface="Times New Roman" charset="0"/>
              </a:rPr>
              <a:t>-r</a:t>
            </a:r>
            <a:endParaRPr lang="en-US" sz="2800" dirty="0"/>
          </a:p>
          <a:p>
            <a:pPr lvl="1" eaLnBrk="1"/>
            <a:r>
              <a:rPr lang="en-US" sz="2400" dirty="0"/>
              <a:t>Thorp’s formula (for sea water):</a:t>
            </a:r>
          </a:p>
          <a:p>
            <a:pPr eaLnBrk="1"/>
            <a:endParaRPr lang="en-US" dirty="0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08641" y="4572000"/>
          <a:ext cx="6804000" cy="675430"/>
        </p:xfrm>
        <a:graphic>
          <a:graphicData uri="http://schemas.openxmlformats.org/presentationml/2006/ole">
            <p:oleObj spid="_x0000_s203778" name="Equation" r:id="rId4" imgW="4483080" imgH="444240" progId="Equation.3">
              <p:embed/>
            </p:oleObj>
          </a:graphicData>
        </a:graphic>
      </p:graphicFrame>
      <p:pic>
        <p:nvPicPr>
          <p:cNvPr id="10" name="Picture 4" descr="signal_losses_CM"/>
          <p:cNvPicPr>
            <a:picLocks noChangeAspect="1" noChangeArrowheads="1"/>
          </p:cNvPicPr>
          <p:nvPr/>
        </p:nvPicPr>
        <p:blipFill>
          <a:blip r:embed="rId5"/>
          <a:srcRect l="5956" t="3423" r="7610"/>
          <a:stretch>
            <a:fillRect/>
          </a:stretch>
        </p:blipFill>
        <p:spPr bwMode="auto">
          <a:xfrm>
            <a:off x="4489361" y="1295400"/>
            <a:ext cx="465463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32495" y="3810000"/>
            <a:ext cx="1459105" cy="26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Figure from J. </a:t>
            </a:r>
            <a:r>
              <a:rPr lang="en-US" sz="1200" dirty="0" err="1" smtClean="0"/>
              <a:t>Preisig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53587596-568D-EF45-8170-5C681CD43E81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18</a:t>
            </a:fld>
            <a:endParaRPr lang="en-GB" dirty="0"/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Long Range Bandwidth</a:t>
            </a:r>
          </a:p>
        </p:txBody>
      </p:sp>
      <p:pic>
        <p:nvPicPr>
          <p:cNvPr id="3079" name="Picture 4" descr="SN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0" y="1600200"/>
            <a:ext cx="4423680" cy="330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76640" y="1205087"/>
          <a:ext cx="7983360" cy="699913"/>
        </p:xfrm>
        <a:graphic>
          <a:graphicData uri="http://schemas.openxmlformats.org/presentationml/2006/ole">
            <p:oleObj spid="_x0000_s207874" name="Equation" r:id="rId5" imgW="5524500" imgH="482600" progId="Equation.3">
              <p:embed/>
            </p:oleObj>
          </a:graphicData>
        </a:graphic>
      </p:graphicFrame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4187640" y="2153218"/>
            <a:ext cx="2746560" cy="7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dirty="0" smtClean="0"/>
              <a:t>Source Power: P = 20 </a:t>
            </a:r>
            <a:r>
              <a:rPr lang="en-US" dirty="0"/>
              <a:t>Watts</a:t>
            </a:r>
            <a:endParaRPr lang="en-US" dirty="0" smtClean="0"/>
          </a:p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dirty="0" smtClean="0"/>
              <a:t>Water depth: </a:t>
            </a:r>
            <a:r>
              <a:rPr lang="en-US" dirty="0" err="1" smtClean="0"/>
              <a:t>h</a:t>
            </a:r>
            <a:r>
              <a:rPr lang="en-US" dirty="0" smtClean="0"/>
              <a:t> </a:t>
            </a:r>
            <a:r>
              <a:rPr lang="en-US" dirty="0"/>
              <a:t>= 500 </a:t>
            </a:r>
            <a:r>
              <a:rPr lang="en-US" dirty="0" err="1"/>
              <a:t>m</a:t>
            </a:r>
            <a:endParaRPr lang="en-US" dirty="0"/>
          </a:p>
        </p:txBody>
      </p:sp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42480" y="4909667"/>
            <a:ext cx="2548320" cy="4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Figure courtesy </a:t>
            </a:r>
            <a:r>
              <a:rPr lang="en-US" sz="1200" dirty="0" smtClean="0"/>
              <a:t>of: </a:t>
            </a:r>
            <a:br>
              <a:rPr lang="en-US" sz="1200" dirty="0" smtClean="0"/>
            </a:br>
            <a:r>
              <a:rPr lang="en-US" sz="1200" dirty="0" smtClean="0"/>
              <a:t>Costas </a:t>
            </a:r>
            <a:r>
              <a:rPr lang="en-US" sz="1200" dirty="0" err="1" smtClean="0"/>
              <a:t>Pelekanakis</a:t>
            </a:r>
            <a:r>
              <a:rPr lang="en-US" sz="1200" dirty="0" smtClean="0"/>
              <a:t>, </a:t>
            </a:r>
            <a:r>
              <a:rPr lang="en-US" sz="1200" dirty="0" err="1" smtClean="0"/>
              <a:t>Milica</a:t>
            </a:r>
            <a:r>
              <a:rPr lang="en-US" sz="1200" dirty="0" smtClean="0"/>
              <a:t> </a:t>
            </a:r>
            <a:r>
              <a:rPr lang="en-US" sz="1200" dirty="0" err="1" smtClean="0"/>
              <a:t>Stojanovic</a:t>
            </a:r>
            <a:endParaRPr lang="en-US" sz="12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91000" y="3804767"/>
            <a:ext cx="4953000" cy="220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modulation frequency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inherently wide-band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 curtain effect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 of covert communications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Might help with network routing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25FA1E01-B9EA-214E-849A-63F2EDDBF10B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19</a:t>
            </a:fld>
            <a:endParaRPr lang="en-GB" dirty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Latency and Power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/>
            <a:r>
              <a:rPr lang="en-US" dirty="0"/>
              <a:t>Propagation of sound slower than light</a:t>
            </a:r>
          </a:p>
          <a:p>
            <a:pPr lvl="1" eaLnBrk="1"/>
            <a:r>
              <a:rPr lang="en-US" dirty="0"/>
              <a:t>Feedback might take several second</a:t>
            </a:r>
            <a:endParaRPr lang="en-US" dirty="0" smtClean="0"/>
          </a:p>
          <a:p>
            <a:pPr lvl="1" eaLnBrk="1"/>
            <a:r>
              <a:rPr lang="en-US" dirty="0" smtClean="0"/>
              <a:t>Feedback must not be too time sensitive</a:t>
            </a:r>
          </a:p>
          <a:p>
            <a:pPr lvl="1" eaLnBrk="1"/>
            <a:endParaRPr lang="en-US" dirty="0" smtClean="0"/>
          </a:p>
          <a:p>
            <a:pPr eaLnBrk="1"/>
            <a:endParaRPr lang="en-US" dirty="0" smtClean="0"/>
          </a:p>
          <a:p>
            <a:pPr eaLnBrk="1"/>
            <a:endParaRPr lang="en-US" dirty="0" smtClean="0"/>
          </a:p>
          <a:p>
            <a:pPr eaLnBrk="1"/>
            <a:r>
              <a:rPr lang="en-US" dirty="0" smtClean="0"/>
              <a:t>Most </a:t>
            </a:r>
            <a:r>
              <a:rPr lang="en-US" dirty="0"/>
              <a:t>underwater nodes battery powered</a:t>
            </a:r>
          </a:p>
          <a:p>
            <a:pPr lvl="1" eaLnBrk="1"/>
            <a:r>
              <a:rPr lang="en-US" dirty="0"/>
              <a:t>Communications </a:t>
            </a:r>
            <a:r>
              <a:rPr lang="en-US" dirty="0" err="1"/>
              <a:t>Tx</a:t>
            </a:r>
            <a:r>
              <a:rPr lang="en-US" dirty="0"/>
              <a:t> power (~10-100W)</a:t>
            </a:r>
          </a:p>
          <a:p>
            <a:pPr lvl="1" eaLnBrk="1"/>
            <a:r>
              <a:rPr lang="en-US" dirty="0"/>
              <a:t>Retransmissions costly</a:t>
            </a:r>
          </a:p>
          <a:p>
            <a:pPr lvl="1" eaLnBrk="1"/>
            <a:endParaRPr lang="en-US" dirty="0"/>
          </a:p>
          <a:p>
            <a:pPr eaLnBrk="1"/>
            <a:endParaRPr lang="en-US" dirty="0"/>
          </a:p>
          <a:p>
            <a:pPr eaLnBrk="1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43000" y="3352800"/>
            <a:ext cx="1295400" cy="685800"/>
            <a:chOff x="1143000" y="3352800"/>
            <a:chExt cx="1295400" cy="685800"/>
          </a:xfrm>
        </p:grpSpPr>
        <p:sp>
          <p:nvSpPr>
            <p:cNvPr id="7" name="Oval 6"/>
            <p:cNvSpPr/>
            <p:nvPr/>
          </p:nvSpPr>
          <p:spPr>
            <a:xfrm>
              <a:off x="1219200" y="3352800"/>
              <a:ext cx="121920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43000" y="3352800"/>
              <a:ext cx="1524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657600"/>
              <a:ext cx="1524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53200" y="3314700"/>
            <a:ext cx="1295400" cy="685800"/>
            <a:chOff x="6553200" y="3505200"/>
            <a:chExt cx="1295400" cy="685800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1" name="Oval 10"/>
            <p:cNvSpPr/>
            <p:nvPr/>
          </p:nvSpPr>
          <p:spPr>
            <a:xfrm>
              <a:off x="6629400" y="3505200"/>
              <a:ext cx="121920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553200" y="3505200"/>
              <a:ext cx="1524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53200" y="3810000"/>
              <a:ext cx="1524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2438400" y="3619500"/>
            <a:ext cx="41148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24200" y="3250168"/>
            <a:ext cx="298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km =&gt; 2 second round trip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E8A1F0D9-13FA-284E-8B2F-E4C9DA637CF9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2</a:t>
            </a:fld>
            <a:endParaRPr lang="en-GB" dirty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Background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</a:pPr>
            <a:r>
              <a:rPr lang="en-US" dirty="0"/>
              <a:t>BS in Electrical and Computer Engineering, Cornell university 2002</a:t>
            </a:r>
          </a:p>
          <a:p>
            <a:pPr eaLnBrk="1">
              <a:lnSpc>
                <a:spcPct val="83000"/>
              </a:lnSpc>
            </a:pPr>
            <a:endParaRPr lang="en-US" dirty="0"/>
          </a:p>
          <a:p>
            <a:pPr eaLnBrk="1">
              <a:lnSpc>
                <a:spcPct val="83000"/>
              </a:lnSpc>
            </a:pPr>
            <a:r>
              <a:rPr lang="en-US" dirty="0"/>
              <a:t>MS in Electrical and Computer Engineering, Johns Hopkins 2005</a:t>
            </a:r>
          </a:p>
          <a:p>
            <a:pPr eaLnBrk="1">
              <a:lnSpc>
                <a:spcPct val="83000"/>
              </a:lnSpc>
            </a:pPr>
            <a:endParaRPr lang="en-US" dirty="0"/>
          </a:p>
          <a:p>
            <a:pPr eaLnBrk="1">
              <a:lnSpc>
                <a:spcPct val="83000"/>
              </a:lnSpc>
            </a:pPr>
            <a:r>
              <a:rPr lang="en-US" dirty="0"/>
              <a:t>Hardware Engineer, JHUAPL 2002-2005</a:t>
            </a:r>
          </a:p>
          <a:p>
            <a:pPr eaLnBrk="1">
              <a:lnSpc>
                <a:spcPct val="83000"/>
              </a:lnSpc>
            </a:pPr>
            <a:endParaRPr lang="en-US" dirty="0"/>
          </a:p>
          <a:p>
            <a:pPr eaLnBrk="1">
              <a:lnSpc>
                <a:spcPct val="83000"/>
              </a:lnSpc>
            </a:pPr>
            <a:r>
              <a:rPr lang="en-US" dirty="0"/>
              <a:t>PhD Candidate, MIT/WHOI Joint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Shallow Water Multipath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43000" y="3429000"/>
            <a:ext cx="1447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6800" y="3276600"/>
            <a:ext cx="76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66800" y="3733800"/>
            <a:ext cx="76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0"/>
          <p:cNvGrpSpPr/>
          <p:nvPr/>
        </p:nvGrpSpPr>
        <p:grpSpPr>
          <a:xfrm>
            <a:off x="1828800" y="1828800"/>
            <a:ext cx="3352800" cy="914400"/>
            <a:chOff x="0" y="1676400"/>
            <a:chExt cx="3352800" cy="914400"/>
          </a:xfrm>
        </p:grpSpPr>
        <p:sp>
          <p:nvSpPr>
            <p:cNvPr id="9" name="Arc 8"/>
            <p:cNvSpPr/>
            <p:nvPr/>
          </p:nvSpPr>
          <p:spPr>
            <a:xfrm flipV="1">
              <a:off x="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H="1" flipV="1">
              <a:off x="167640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152400" y="1828800"/>
            <a:ext cx="3352800" cy="914400"/>
            <a:chOff x="0" y="1676400"/>
            <a:chExt cx="3352800" cy="914400"/>
          </a:xfrm>
        </p:grpSpPr>
        <p:sp>
          <p:nvSpPr>
            <p:cNvPr id="13" name="Arc 12"/>
            <p:cNvSpPr/>
            <p:nvPr/>
          </p:nvSpPr>
          <p:spPr>
            <a:xfrm flipV="1">
              <a:off x="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flipH="1" flipV="1">
              <a:off x="167640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4"/>
          <p:cNvGrpSpPr/>
          <p:nvPr/>
        </p:nvGrpSpPr>
        <p:grpSpPr>
          <a:xfrm>
            <a:off x="3505200" y="1828800"/>
            <a:ext cx="3352800" cy="914400"/>
            <a:chOff x="0" y="1676400"/>
            <a:chExt cx="3352800" cy="914400"/>
          </a:xfrm>
        </p:grpSpPr>
        <p:sp>
          <p:nvSpPr>
            <p:cNvPr id="16" name="Arc 15"/>
            <p:cNvSpPr/>
            <p:nvPr/>
          </p:nvSpPr>
          <p:spPr>
            <a:xfrm flipV="1">
              <a:off x="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flipH="1" flipV="1">
              <a:off x="167640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5181600" y="1828800"/>
            <a:ext cx="3352800" cy="914400"/>
            <a:chOff x="0" y="1676400"/>
            <a:chExt cx="3352800" cy="914400"/>
          </a:xfrm>
        </p:grpSpPr>
        <p:sp>
          <p:nvSpPr>
            <p:cNvPr id="19" name="Arc 18"/>
            <p:cNvSpPr/>
            <p:nvPr/>
          </p:nvSpPr>
          <p:spPr>
            <a:xfrm flipV="1">
              <a:off x="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flipH="1" flipV="1">
              <a:off x="1676400" y="1676400"/>
              <a:ext cx="1676400" cy="914400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762000" y="5334000"/>
            <a:ext cx="7467600" cy="158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705600" y="3352800"/>
            <a:ext cx="838200" cy="762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3" idx="4"/>
          </p:cNvCxnSpPr>
          <p:nvPr/>
        </p:nvCxnSpPr>
        <p:spPr>
          <a:xfrm rot="16200000" flipH="1">
            <a:off x="6521053" y="4718446"/>
            <a:ext cx="1216819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6"/>
          </p:cNvCxnSpPr>
          <p:nvPr/>
        </p:nvCxnSpPr>
        <p:spPr>
          <a:xfrm>
            <a:off x="2590800" y="3733800"/>
            <a:ext cx="381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" idx="6"/>
            <a:endCxn id="23" idx="2"/>
          </p:cNvCxnSpPr>
          <p:nvPr/>
        </p:nvCxnSpPr>
        <p:spPr>
          <a:xfrm>
            <a:off x="2590800" y="3733800"/>
            <a:ext cx="411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6"/>
          </p:cNvCxnSpPr>
          <p:nvPr/>
        </p:nvCxnSpPr>
        <p:spPr>
          <a:xfrm>
            <a:off x="2590800" y="3733800"/>
            <a:ext cx="3810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419600" y="5105400"/>
            <a:ext cx="3810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6"/>
          </p:cNvCxnSpPr>
          <p:nvPr/>
        </p:nvCxnSpPr>
        <p:spPr>
          <a:xfrm>
            <a:off x="2590800" y="3733800"/>
            <a:ext cx="1828800" cy="16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419600" y="3962400"/>
            <a:ext cx="2362200" cy="1371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590800" y="3505200"/>
            <a:ext cx="457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495800" y="2743200"/>
            <a:ext cx="5334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4" idx="6"/>
          </p:cNvCxnSpPr>
          <p:nvPr/>
        </p:nvCxnSpPr>
        <p:spPr>
          <a:xfrm flipV="1">
            <a:off x="2590800" y="2743200"/>
            <a:ext cx="1905000" cy="990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495800" y="2743200"/>
            <a:ext cx="22098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125 -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5416 0.1888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125 -0.1611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5834 -0.1055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875 0.0944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4976336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Direct Path and Bottom Bounce, Time Invariant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Varying Impulse Response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5791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Wavefronts</a:t>
            </a:r>
            <a:r>
              <a:rPr lang="en-US" sz="1200" dirty="0" smtClean="0"/>
              <a:t> II Experiment from San Diego, CA</a:t>
            </a:r>
          </a:p>
          <a:p>
            <a:r>
              <a:rPr lang="en-US" sz="1200" dirty="0" err="1" smtClean="0"/>
              <a:t>Preisig</a:t>
            </a:r>
            <a:r>
              <a:rPr lang="en-US" sz="1200" dirty="0" smtClean="0"/>
              <a:t> and Dean, 2004</a:t>
            </a:r>
            <a:endParaRPr lang="en-US" sz="1200" dirty="0"/>
          </a:p>
        </p:txBody>
      </p:sp>
      <p:sp>
        <p:nvSpPr>
          <p:cNvPr id="10" name="Left Brace 9"/>
          <p:cNvSpPr/>
          <p:nvPr/>
        </p:nvSpPr>
        <p:spPr>
          <a:xfrm>
            <a:off x="1752600" y="5181600"/>
            <a:ext cx="152400" cy="3810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1752600" y="3581400"/>
            <a:ext cx="152400" cy="13716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39624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Wave interacting paths, highly time varying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6516" t="3051" r="3258"/>
          <a:stretch>
            <a:fillRect/>
          </a:stretch>
        </p:blipFill>
        <p:spPr>
          <a:xfrm>
            <a:off x="1980755" y="1902707"/>
            <a:ext cx="6325258" cy="38884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2133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Wave height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280922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Signal Estimation Residual Error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52600" y="2287588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52600" y="3046412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5D76DB82-5380-8644-99FF-6D93809F63DA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22</a:t>
            </a:fld>
            <a:endParaRPr lang="en-GB" dirty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Acoustic Focusing by Surface Waves</a:t>
            </a: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701280" y="957701"/>
            <a:ext cx="7689536" cy="5392244"/>
            <a:chOff x="166" y="384"/>
            <a:chExt cx="5679" cy="3983"/>
          </a:xfrm>
        </p:grpSpPr>
        <p:pic>
          <p:nvPicPr>
            <p:cNvPr id="22536" name="Picture 16"/>
            <p:cNvPicPr>
              <a:picLocks noChangeAspect="1" noChangeArrowheads="1"/>
            </p:cNvPicPr>
            <p:nvPr/>
          </p:nvPicPr>
          <p:blipFill>
            <a:blip r:embed="rId3"/>
            <a:srcRect l="52824" t="65509" r="8980" b="5360"/>
            <a:stretch>
              <a:fillRect/>
            </a:stretch>
          </p:blipFill>
          <p:spPr bwMode="auto">
            <a:xfrm>
              <a:off x="2904" y="564"/>
              <a:ext cx="2712" cy="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17"/>
            <p:cNvPicPr>
              <a:picLocks noChangeAspect="1" noChangeArrowheads="1"/>
            </p:cNvPicPr>
            <p:nvPr/>
          </p:nvPicPr>
          <p:blipFill>
            <a:blip r:embed="rId4"/>
            <a:srcRect l="6595" t="71472" r="53955" b="6715"/>
            <a:stretch>
              <a:fillRect/>
            </a:stretch>
          </p:blipFill>
          <p:spPr bwMode="auto">
            <a:xfrm>
              <a:off x="2928" y="2423"/>
              <a:ext cx="2675" cy="1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18"/>
            <p:cNvPicPr>
              <a:picLocks noChangeAspect="1" noChangeArrowheads="1"/>
            </p:cNvPicPr>
            <p:nvPr/>
          </p:nvPicPr>
          <p:blipFill>
            <a:blip r:embed="rId5"/>
            <a:srcRect l="1199" t="3996" r="8392" b="3996"/>
            <a:stretch>
              <a:fillRect/>
            </a:stretch>
          </p:blipFill>
          <p:spPr bwMode="auto">
            <a:xfrm>
              <a:off x="166" y="541"/>
              <a:ext cx="2447" cy="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19"/>
            <p:cNvPicPr>
              <a:picLocks noChangeAspect="1" noChangeArrowheads="1"/>
            </p:cNvPicPr>
            <p:nvPr/>
          </p:nvPicPr>
          <p:blipFill>
            <a:blip r:embed="rId6"/>
            <a:srcRect l="1199" t="4794" r="7794" b="3996"/>
            <a:stretch>
              <a:fillRect/>
            </a:stretch>
          </p:blipFill>
          <p:spPr bwMode="auto">
            <a:xfrm>
              <a:off x="299" y="2499"/>
              <a:ext cx="2205" cy="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20"/>
            <p:cNvSpPr txBox="1">
              <a:spLocks noChangeAspect="1" noChangeArrowheads="1"/>
            </p:cNvSpPr>
            <p:nvPr/>
          </p:nvSpPr>
          <p:spPr bwMode="auto">
            <a:xfrm>
              <a:off x="309" y="396"/>
              <a:ext cx="251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500" dirty="0">
                  <a:latin typeface="Times" charset="0"/>
                </a:rPr>
                <a:t>Time-Varying Channel Impulse Response</a:t>
              </a:r>
            </a:p>
          </p:txBody>
        </p:sp>
        <p:sp>
          <p:nvSpPr>
            <p:cNvPr id="22541" name="Text Box 21"/>
            <p:cNvSpPr txBox="1">
              <a:spLocks noChangeAspect="1" noChangeArrowheads="1"/>
            </p:cNvSpPr>
            <p:nvPr/>
          </p:nvSpPr>
          <p:spPr bwMode="auto">
            <a:xfrm>
              <a:off x="1047" y="4128"/>
              <a:ext cx="101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500" dirty="0">
                  <a:latin typeface="Times" charset="0"/>
                </a:rPr>
                <a:t>Time (seconds)</a:t>
              </a:r>
            </a:p>
          </p:txBody>
        </p:sp>
        <p:sp>
          <p:nvSpPr>
            <p:cNvPr id="22542" name="Line 22"/>
            <p:cNvSpPr>
              <a:spLocks noChangeAspect="1" noChangeShapeType="1"/>
            </p:cNvSpPr>
            <p:nvPr/>
          </p:nvSpPr>
          <p:spPr bwMode="auto">
            <a:xfrm flipH="1">
              <a:off x="624" y="1680"/>
              <a:ext cx="576" cy="8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3" name="Line 23"/>
            <p:cNvSpPr>
              <a:spLocks noChangeAspect="1" noChangeShapeType="1"/>
            </p:cNvSpPr>
            <p:nvPr/>
          </p:nvSpPr>
          <p:spPr bwMode="auto">
            <a:xfrm>
              <a:off x="1200" y="1680"/>
              <a:ext cx="1200" cy="8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4" name="Text Box 24"/>
            <p:cNvSpPr txBox="1">
              <a:spLocks noChangeAspect="1" noChangeArrowheads="1"/>
            </p:cNvSpPr>
            <p:nvPr/>
          </p:nvSpPr>
          <p:spPr bwMode="auto">
            <a:xfrm>
              <a:off x="3121" y="412"/>
              <a:ext cx="2724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500" dirty="0">
                  <a:latin typeface="Times" charset="0"/>
                </a:rPr>
                <a:t>Dynamics of the first surface scattered arrival</a:t>
              </a:r>
            </a:p>
          </p:txBody>
        </p:sp>
        <p:sp>
          <p:nvSpPr>
            <p:cNvPr id="22545" name="Line 25"/>
            <p:cNvSpPr>
              <a:spLocks noChangeAspect="1" noChangeShapeType="1"/>
            </p:cNvSpPr>
            <p:nvPr/>
          </p:nvSpPr>
          <p:spPr bwMode="auto">
            <a:xfrm>
              <a:off x="2880" y="384"/>
              <a:ext cx="0" cy="39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35" name="Text Box 26"/>
          <p:cNvSpPr txBox="1">
            <a:spLocks noChangeArrowheads="1"/>
          </p:cNvSpPr>
          <p:nvPr/>
        </p:nvSpPr>
        <p:spPr bwMode="auto">
          <a:xfrm>
            <a:off x="5885280" y="6332345"/>
            <a:ext cx="145152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Preisig,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Doppler Shifting / Spreading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0"/>
            <a:ext cx="11049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7400"/>
            <a:ext cx="4787900" cy="3495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76" y="2536363"/>
            <a:ext cx="4252224" cy="2188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2300" y="536808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Stojanovic</a:t>
            </a:r>
            <a:r>
              <a:rPr lang="en-US" sz="1400" dirty="0" smtClean="0"/>
              <a:t>, 2008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Bulk Phase Removal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41021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28800"/>
            <a:ext cx="3911600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5740" y="4468771"/>
            <a:ext cx="1239059" cy="1170029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875740" y="4648201"/>
            <a:ext cx="11698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PLL </a:t>
            </a:r>
          </a:p>
          <a:p>
            <a:r>
              <a:rPr lang="en-US" sz="1400" dirty="0" smtClean="0"/>
              <a:t>(remove bulk phase)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0741" y="4468771"/>
            <a:ext cx="1239059" cy="1170029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4780741" y="4648201"/>
            <a:ext cx="1073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Est. / Equalizer</a:t>
            </a:r>
            <a:endParaRPr lang="en-US" sz="1400" dirty="0" smtClean="0"/>
          </a:p>
        </p:txBody>
      </p:sp>
      <p:cxnSp>
        <p:nvCxnSpPr>
          <p:cNvPr id="15" name="Straight Arrow Connector 14"/>
          <p:cNvCxnSpPr>
            <a:stCxn id="9" idx="3"/>
            <a:endCxn id="12" idx="1"/>
          </p:cNvCxnSpPr>
          <p:nvPr/>
        </p:nvCxnSpPr>
        <p:spPr>
          <a:xfrm>
            <a:off x="4114799" y="5053786"/>
            <a:ext cx="66594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9798" y="5052198"/>
            <a:ext cx="66594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19800" y="5050610"/>
            <a:ext cx="66594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5930513" y="4585087"/>
            <a:ext cx="940574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3505200" y="4115594"/>
            <a:ext cx="2896394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9" idx="0"/>
          </p:cNvCxnSpPr>
          <p:nvPr/>
        </p:nvCxnSpPr>
        <p:spPr>
          <a:xfrm rot="5400000">
            <a:off x="3324441" y="4288013"/>
            <a:ext cx="351588" cy="992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19200" y="4727444"/>
            <a:ext cx="11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Received 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85742" y="4733002"/>
            <a:ext cx="154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Transmitted Data estimate</a:t>
            </a:r>
          </a:p>
        </p:txBody>
      </p:sp>
      <p:sp>
        <p:nvSpPr>
          <p:cNvPr id="26" name="Oval 25"/>
          <p:cNvSpPr/>
          <p:nvPr/>
        </p:nvSpPr>
        <p:spPr>
          <a:xfrm>
            <a:off x="1676400" y="3001990"/>
            <a:ext cx="914400" cy="533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00200" y="2971800"/>
            <a:ext cx="152400" cy="3048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00200" y="3276600"/>
            <a:ext cx="152400" cy="3048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90600" y="305591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943600" y="2941610"/>
            <a:ext cx="685800" cy="71599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990600" y="327501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90600" y="350361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>
            <a:off x="2819400" y="2991792"/>
            <a:ext cx="533400" cy="531812"/>
          </a:xfrm>
          <a:prstGeom prst="arc">
            <a:avLst>
              <a:gd name="adj1" fmla="val 17747863"/>
              <a:gd name="adj2" fmla="val 3357984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>
            <a:off x="2895600" y="2990204"/>
            <a:ext cx="533400" cy="531812"/>
          </a:xfrm>
          <a:prstGeom prst="arc">
            <a:avLst>
              <a:gd name="adj1" fmla="val 17747863"/>
              <a:gd name="adj2" fmla="val 3357984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>
            <a:off x="2971800" y="2990204"/>
            <a:ext cx="533400" cy="531812"/>
          </a:xfrm>
          <a:prstGeom prst="arc">
            <a:avLst>
              <a:gd name="adj1" fmla="val 17747863"/>
              <a:gd name="adj2" fmla="val 3357984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62200" y="275694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85742" y="275694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33800" y="2514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due to platform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F2AECF6B-A520-3844-B28C-A74CEF99246D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25</a:t>
            </a:fld>
            <a:endParaRPr lang="en-GB" dirty="0"/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Multipath and Time Variability Implications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r>
              <a:rPr lang="en-US" dirty="0"/>
              <a:t>Channel tracking and quality prediction is vital</a:t>
            </a:r>
          </a:p>
          <a:p>
            <a:pPr lvl="1" eaLnBrk="1"/>
            <a:r>
              <a:rPr lang="en-US" dirty="0"/>
              <a:t>Equalizer necessary and</a:t>
            </a:r>
            <a:r>
              <a:rPr lang="en-US" dirty="0" smtClean="0"/>
              <a:t> complex</a:t>
            </a:r>
          </a:p>
          <a:p>
            <a:pPr eaLnBrk="1"/>
            <a:endParaRPr lang="en-US" dirty="0"/>
          </a:p>
          <a:p>
            <a:pPr eaLnBrk="1"/>
            <a:r>
              <a:rPr lang="en-US" dirty="0"/>
              <a:t>Coding and interleaving</a:t>
            </a:r>
          </a:p>
          <a:p>
            <a:pPr eaLnBrk="1"/>
            <a:endParaRPr lang="en-US" dirty="0" smtClean="0"/>
          </a:p>
          <a:p>
            <a:pPr eaLnBrk="1"/>
            <a:r>
              <a:rPr lang="en-US" dirty="0" smtClean="0"/>
              <a:t>Network </a:t>
            </a:r>
            <a:r>
              <a:rPr lang="en-US" dirty="0"/>
              <a:t>message </a:t>
            </a:r>
            <a:r>
              <a:rPr lang="en-US" dirty="0" smtClean="0"/>
              <a:t>routing can be challenging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Channel Model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819400" y="2371725"/>
            <a:ext cx="23622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5550" y="2670175"/>
            <a:ext cx="47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447925"/>
            <a:ext cx="21812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676525"/>
            <a:ext cx="447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Arrow Connector 27"/>
          <p:cNvCxnSpPr>
            <a:stCxn id="2056" idx="3"/>
            <a:endCxn id="11" idx="1"/>
          </p:cNvCxnSpPr>
          <p:nvPr/>
        </p:nvCxnSpPr>
        <p:spPr>
          <a:xfrm>
            <a:off x="2276475" y="2862263"/>
            <a:ext cx="542925" cy="4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638800" y="2676525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3" name="Straight Arrow Connector 32"/>
          <p:cNvCxnSpPr>
            <a:stCxn id="11" idx="3"/>
            <a:endCxn id="29" idx="2"/>
          </p:cNvCxnSpPr>
          <p:nvPr/>
        </p:nvCxnSpPr>
        <p:spPr>
          <a:xfrm>
            <a:off x="5181600" y="2867025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9" idx="6"/>
            <a:endCxn id="2054" idx="1"/>
          </p:cNvCxnSpPr>
          <p:nvPr/>
        </p:nvCxnSpPr>
        <p:spPr>
          <a:xfrm>
            <a:off x="6019800" y="2867025"/>
            <a:ext cx="28575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3400" y="2190750"/>
            <a:ext cx="4286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9" name="Straight Arrow Connector 38"/>
          <p:cNvCxnSpPr>
            <a:stCxn id="2057" idx="2"/>
            <a:endCxn id="29" idx="0"/>
          </p:cNvCxnSpPr>
          <p:nvPr/>
        </p:nvCxnSpPr>
        <p:spPr>
          <a:xfrm rot="16200000" flipH="1">
            <a:off x="5752306" y="2599531"/>
            <a:ext cx="1524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304800" y="19907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Transmitted Data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362200" y="40481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Time-varying, linear baseband channel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419600" y="11525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Baseband noise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477000" y="37433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Baseband Received Data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1295400" y="2371725"/>
            <a:ext cx="533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H="1">
            <a:off x="5219700" y="1800225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endCxn id="2054" idx="2"/>
          </p:cNvCxnSpPr>
          <p:nvPr/>
        </p:nvCxnSpPr>
        <p:spPr>
          <a:xfrm rot="16200000" flipV="1">
            <a:off x="6440489" y="3173411"/>
            <a:ext cx="596900" cy="3905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147" idx="0"/>
          </p:cNvCxnSpPr>
          <p:nvPr/>
        </p:nvCxnSpPr>
        <p:spPr>
          <a:xfrm rot="5400000" flipH="1" flipV="1">
            <a:off x="3162300" y="3324225"/>
            <a:ext cx="990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80075" y="2607101"/>
            <a:ext cx="257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762000" y="49530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Matrix-vector Form: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95300" y="4800600"/>
            <a:ext cx="7848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788" y="5473257"/>
            <a:ext cx="6500812" cy="470343"/>
          </a:xfrm>
          <a:prstGeom prst="rect">
            <a:avLst/>
          </a:prstGeom>
        </p:spPr>
      </p:pic>
      <p:sp>
        <p:nvSpPr>
          <p:cNvPr id="41" name="Left Brace 40"/>
          <p:cNvSpPr/>
          <p:nvPr/>
        </p:nvSpPr>
        <p:spPr>
          <a:xfrm>
            <a:off x="5978525" y="4048125"/>
            <a:ext cx="117475" cy="2809875"/>
          </a:xfrm>
          <a:prstGeom prst="lef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572000" y="5071646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Split Channel Convolution Matrix</a:t>
            </a:r>
            <a:endParaRPr lang="en-US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286000"/>
            <a:ext cx="1914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ounded Rectangle 22"/>
          <p:cNvSpPr/>
          <p:nvPr/>
        </p:nvSpPr>
        <p:spPr>
          <a:xfrm>
            <a:off x="990600" y="2286000"/>
            <a:ext cx="4876800" cy="1447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Time-domain Channel Estimation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524000"/>
            <a:ext cx="4429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28600" y="1600200"/>
            <a:ext cx="226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LMMSE Optimization: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124200"/>
            <a:ext cx="20383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2819400"/>
            <a:ext cx="19907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066800" y="236220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Solution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4512625"/>
            <a:ext cx="33337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81000" y="3821668"/>
            <a:ext cx="162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Block Diagram:</a:t>
            </a:r>
            <a:endParaRPr lang="en-US" b="1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Time-domain Equalization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447800"/>
            <a:ext cx="19240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133600"/>
            <a:ext cx="3352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t="14286"/>
          <a:stretch>
            <a:fillRect/>
          </a:stretch>
        </p:blipFill>
        <p:spPr bwMode="auto">
          <a:xfrm>
            <a:off x="2438400" y="2971800"/>
            <a:ext cx="262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429000"/>
            <a:ext cx="187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886200"/>
            <a:ext cx="1562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447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TX Data bit (linear) estimator: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219200" y="2895600"/>
            <a:ext cx="4953000" cy="1447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2209800"/>
            <a:ext cx="226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LMMSE Optimization: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297180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Solution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4431268"/>
            <a:ext cx="347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Block Diagram (direct adaptation):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05400" y="18288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Vector of RX data and TX data estimates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rot="10800000">
            <a:off x="4800600" y="1828807"/>
            <a:ext cx="304800" cy="1538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Eq_estima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479800" y="4572000"/>
            <a:ext cx="3327400" cy="1968500"/>
          </a:xfrm>
          <a:prstGeom prst="rect">
            <a:avLst/>
          </a:prstGeom>
        </p:spPr>
      </p:pic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Problem Setup:</a:t>
            </a:r>
          </a:p>
          <a:p>
            <a:r>
              <a:rPr lang="en-US" dirty="0" smtClean="0"/>
              <a:t>Estimate using RX data and TX data estimates</a:t>
            </a:r>
          </a:p>
          <a:p>
            <a:endParaRPr lang="en-US" dirty="0" smtClean="0"/>
          </a:p>
          <a:p>
            <a:r>
              <a:rPr lang="en-US" dirty="0" smtClean="0"/>
              <a:t>DFE </a:t>
            </a:r>
            <a:r>
              <a:rPr lang="en-US" dirty="0" err="1" smtClean="0"/>
              <a:t>Eq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Two Parts:</a:t>
            </a:r>
          </a:p>
          <a:p>
            <a:pPr lvl="1"/>
            <a:r>
              <a:rPr lang="en-US" dirty="0" smtClean="0"/>
              <a:t>(Linear) feed-forward filter (of RX data)</a:t>
            </a:r>
          </a:p>
          <a:p>
            <a:pPr lvl="1"/>
            <a:r>
              <a:rPr lang="en-US" dirty="0" smtClean="0"/>
              <a:t>(Linear) feedback filter (of data estimates)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266825"/>
            <a:ext cx="3352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Decision Feedback Equalizer (DFE)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9FF1D25F-4763-4587-8705-0613F0709F2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11530"/>
          <a:stretch>
            <a:fillRect/>
          </a:stretch>
        </p:blipFill>
        <p:spPr bwMode="auto">
          <a:xfrm>
            <a:off x="800100" y="2347144"/>
            <a:ext cx="7886700" cy="39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/>
          <a:srcRect t="14286" b="12857"/>
          <a:stretch>
            <a:fillRect/>
          </a:stretch>
        </p:blipFill>
        <p:spPr bwMode="auto">
          <a:xfrm>
            <a:off x="2628900" y="3457575"/>
            <a:ext cx="262890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810000"/>
            <a:ext cx="187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4124325"/>
            <a:ext cx="1562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39"/>
          <p:cNvSpPr/>
          <p:nvPr/>
        </p:nvSpPr>
        <p:spPr>
          <a:xfrm>
            <a:off x="2514600" y="3459480"/>
            <a:ext cx="2743200" cy="10363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562600" y="3733800"/>
            <a:ext cx="3053938" cy="7124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14400" y="35052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Solution to Weiner-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Hopf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Eq.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8562" y="3395246"/>
            <a:ext cx="301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MMSE Sol. Using Channel Model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2895600"/>
            <a:ext cx="4191000" cy="461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253" y="3757153"/>
            <a:ext cx="2832866" cy="66564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09800" y="2895600"/>
            <a:ext cx="4343400" cy="4996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Goals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Motivate need for wireless underwater communication research</a:t>
            </a:r>
          </a:p>
          <a:p>
            <a:endParaRPr lang="en-US" dirty="0" smtClean="0"/>
          </a:p>
          <a:p>
            <a:r>
              <a:rPr lang="en-US" dirty="0" smtClean="0"/>
              <a:t>Introduce difficulties of underwater acoustic communications</a:t>
            </a:r>
          </a:p>
          <a:p>
            <a:endParaRPr lang="en-US" dirty="0" smtClean="0"/>
          </a:p>
          <a:p>
            <a:r>
              <a:rPr lang="en-US" dirty="0" smtClean="0"/>
              <a:t>Discuss current methods for handling underwater channel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09589"/>
            <a:ext cx="6043612" cy="231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DFE Strategies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662" y="1219200"/>
            <a:ext cx="5961477" cy="191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8600" y="11062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Adaptation: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4538" y="3780989"/>
            <a:ext cx="1910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 Estimate Based (MMSE):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599" y="2328446"/>
            <a:ext cx="301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Equalizer Tap Solution: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2681100"/>
            <a:ext cx="3308350" cy="17462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562598" y="2667000"/>
            <a:ext cx="3384551" cy="17603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Why is the performance of a channel estimate based equalizer different than a direct adaptation equalizer?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between DA and CEB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418742"/>
            <a:ext cx="4572000" cy="298205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2239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the past, CEB methods empirically shown to have lower mean squared error at high SNR</a:t>
            </a:r>
          </a:p>
          <a:p>
            <a:r>
              <a:rPr lang="en-US" dirty="0" smtClean="0"/>
              <a:t>Reasons for difference varied:</a:t>
            </a:r>
          </a:p>
          <a:p>
            <a:pPr lvl="1"/>
            <a:r>
              <a:rPr lang="en-US" dirty="0" smtClean="0"/>
              <a:t>Condition number of correlation matrix</a:t>
            </a:r>
          </a:p>
          <a:p>
            <a:pPr lvl="1"/>
            <a:r>
              <a:rPr lang="en-US" dirty="0" smtClean="0"/>
              <a:t>Num. of samples required to get good estimate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6092398" y="4949399"/>
            <a:ext cx="769205" cy="609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40386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3dB performance difference between CEB and DA at high SNR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6172200" y="5638802"/>
            <a:ext cx="609600" cy="2285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81800" y="5417403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Performance gap due to channel estimation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371600" y="3810000"/>
            <a:ext cx="609600" cy="3773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" y="39696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performance at low SNR</a:t>
            </a:r>
            <a:endParaRPr lang="en-US" sz="16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551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between DA and CEB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analysis shows the answer is: </a:t>
            </a:r>
            <a:br>
              <a:rPr lang="en-US" dirty="0" smtClean="0"/>
            </a:br>
            <a:r>
              <a:rPr lang="en-US" dirty="0" smtClean="0"/>
              <a:t>Longer </a:t>
            </a:r>
            <a:r>
              <a:rPr lang="en-US" i="1" dirty="0" smtClean="0"/>
              <a:t>corr. time for channel coefficients than MMSE equalizer coefficients at high SNR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Will examine low SNR and high SNR regimes</a:t>
            </a:r>
          </a:p>
          <a:p>
            <a:pPr lvl="1"/>
            <a:r>
              <a:rPr lang="en-US" dirty="0" smtClean="0"/>
              <a:t>Use simulation to show transition of correlation time for the equalizer coefficients from low to high is smooth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over SNR – 1-tap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5791200" cy="2667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963331"/>
            <a:ext cx="5867400" cy="2591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2098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AR(1)model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572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Gaussian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1671191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Channel and Equalizer </a:t>
            </a:r>
            <a:r>
              <a:rPr lang="en-US" sz="1600" dirty="0" err="1" smtClean="0"/>
              <a:t>Coeff</a:t>
            </a:r>
            <a:r>
              <a:rPr lang="en-US" sz="1600" dirty="0" smtClean="0"/>
              <a:t>. Correlation the Same at low SNR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553200" y="2362199"/>
            <a:ext cx="685800" cy="49393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189982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Equalizer </a:t>
            </a:r>
            <a:r>
              <a:rPr lang="en-US" sz="1600" dirty="0" err="1" smtClean="0"/>
              <a:t>Coeff</a:t>
            </a:r>
            <a:r>
              <a:rPr lang="en-US" sz="1600" dirty="0" smtClean="0"/>
              <a:t>. Correlation reduces as SNR increases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6553200" y="3657602"/>
            <a:ext cx="685800" cy="1918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Channel impulse-response taps have longer correlation time than MMSE equalizer taps</a:t>
            </a:r>
          </a:p>
          <a:p>
            <a:pPr lvl="1"/>
            <a:r>
              <a:rPr lang="en-US" dirty="0" smtClean="0"/>
              <a:t>DA has greater MSE than CEB</a:t>
            </a:r>
          </a:p>
          <a:p>
            <a:endParaRPr lang="en-US" dirty="0" smtClean="0"/>
          </a:p>
          <a:p>
            <a:r>
              <a:rPr lang="en-US" dirty="0" smtClean="0"/>
              <a:t>For time-invariant statistics, CEB and DA algorithms have similar performance</a:t>
            </a:r>
          </a:p>
          <a:p>
            <a:pPr lvl="1"/>
            <a:r>
              <a:rPr lang="en-US" dirty="0" smtClean="0"/>
              <a:t>Low-SNR regime (assuming stationary noise)</a:t>
            </a:r>
          </a:p>
          <a:p>
            <a:pPr lvl="1"/>
            <a:r>
              <a:rPr lang="en-US" dirty="0" smtClean="0"/>
              <a:t>Underwater channel operates in low SNR regime (&lt;35dB)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How does the structure of the observed noise correlation matrix affect equalization performance?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DFE </a:t>
            </a:r>
            <a:r>
              <a:rPr lang="en-US" dirty="0" err="1" smtClean="0"/>
              <a:t>Eq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Vector of data RX data and TX data est.</a:t>
            </a:r>
          </a:p>
          <a:p>
            <a:endParaRPr lang="en-US" dirty="0" smtClean="0"/>
          </a:p>
          <a:p>
            <a:r>
              <a:rPr lang="en-US" dirty="0" smtClean="0"/>
              <a:t>Assumed noise covariance form: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Recall DFE Equations (again)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9FF1D25F-4763-4587-8705-0613F0709F2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t="11530"/>
          <a:stretch>
            <a:fillRect/>
          </a:stretch>
        </p:blipFill>
        <p:spPr bwMode="auto">
          <a:xfrm>
            <a:off x="625419" y="4343400"/>
            <a:ext cx="7886700" cy="39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/>
          <a:srcRect t="14286" b="12857"/>
          <a:stretch>
            <a:fillRect/>
          </a:stretch>
        </p:blipFill>
        <p:spPr bwMode="auto">
          <a:xfrm>
            <a:off x="2628900" y="2085975"/>
            <a:ext cx="262890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438400"/>
            <a:ext cx="187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2752725"/>
            <a:ext cx="1562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39"/>
          <p:cNvSpPr/>
          <p:nvPr/>
        </p:nvSpPr>
        <p:spPr>
          <a:xfrm>
            <a:off x="2514600" y="2087880"/>
            <a:ext cx="2743200" cy="10363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562600" y="2362200"/>
            <a:ext cx="3053938" cy="7124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14400" y="21336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Solution to Weiner-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Hopf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Eq.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8562" y="2023646"/>
            <a:ext cx="301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MMSE Sol. Using Channel Model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524000"/>
            <a:ext cx="4191000" cy="461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253" y="2385553"/>
            <a:ext cx="2832866" cy="66564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09800" y="1524000"/>
            <a:ext cx="4343400" cy="4996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5029201"/>
            <a:ext cx="990600" cy="35378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397831" y="5026752"/>
            <a:ext cx="1145969" cy="3562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Channel Correlations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44" y="1295400"/>
            <a:ext cx="7135656" cy="46482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Updated Equalizer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Channel Estimation Model:</a:t>
            </a:r>
          </a:p>
          <a:p>
            <a:r>
              <a:rPr lang="en-US" dirty="0" smtClean="0"/>
              <a:t>Effective Noise:  </a:t>
            </a:r>
          </a:p>
          <a:p>
            <a:endParaRPr lang="en-US" dirty="0" smtClean="0"/>
          </a:p>
          <a:p>
            <a:r>
              <a:rPr lang="en-US" dirty="0" smtClean="0"/>
              <a:t>New DFE Eq. Equations: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Effective Noise Term: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657600"/>
            <a:ext cx="62484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0" y="5541963"/>
            <a:ext cx="29083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50" y="1417074"/>
            <a:ext cx="2127250" cy="411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057400"/>
            <a:ext cx="2768600" cy="3556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717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71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C40BF075-82DB-E94D-989B-9DB1E3CFB5C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4</a:t>
            </a:fld>
            <a:endParaRPr lang="en-GB" dirty="0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Introduction and Motivation</a:t>
            </a:r>
          </a:p>
        </p:txBody>
      </p:sp>
      <p:sp>
        <p:nvSpPr>
          <p:cNvPr id="71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5981760" cy="4524955"/>
          </a:xfrm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US" sz="2900" dirty="0">
                <a:latin typeface="Times New Roman" charset="0"/>
              </a:rPr>
              <a:t>Ocean covers</a:t>
            </a:r>
            <a:r>
              <a:rPr lang="en-US" sz="2900" dirty="0" smtClean="0">
                <a:latin typeface="Times New Roman" charset="0"/>
              </a:rPr>
              <a:t> over 70</a:t>
            </a:r>
            <a:r>
              <a:rPr lang="en-US" sz="2900" dirty="0">
                <a:latin typeface="Times New Roman" charset="0"/>
              </a:rPr>
              <a:t>% of planet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US" sz="2900" dirty="0">
                <a:latin typeface="Times New Roman" charset="0"/>
              </a:rPr>
              <a:t>11,000 meters at deepest </a:t>
            </a:r>
            <a:r>
              <a:rPr lang="en-US" sz="2900" dirty="0" smtClean="0">
                <a:latin typeface="Times New Roman" charset="0"/>
              </a:rPr>
              <a:t>point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US" sz="2900" dirty="0" smtClean="0">
                <a:latin typeface="Times New Roman" charset="0"/>
              </a:rPr>
              <a:t>Ocean is 3-dimensional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US" sz="2900" dirty="0" smtClean="0">
                <a:latin typeface="Times New Roman" charset="0"/>
              </a:rPr>
              <a:t>Only 2-3% explored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</a:pPr>
            <a:endParaRPr lang="en-US" sz="2900" dirty="0"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583" y="3352800"/>
            <a:ext cx="5541817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Effective Noise variance from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SPACE08 Experiment</a:t>
            </a:r>
          </a:p>
          <a:p>
            <a:pPr lvl="1"/>
            <a:r>
              <a:rPr lang="en-US" dirty="0" smtClean="0"/>
              <a:t>Estimate of top-left element of R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90800"/>
            <a:ext cx="5778500" cy="2921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SPACE08 Data (training mode)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4419600" cy="48799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Diagonal noise correlation matrix is not sufficient for the underwater channel</a:t>
            </a:r>
          </a:p>
          <a:p>
            <a:endParaRPr lang="en-US" dirty="0" smtClean="0"/>
          </a:p>
          <a:p>
            <a:r>
              <a:rPr lang="en-US" dirty="0" smtClean="0"/>
              <a:t>Need to track noise variance throughout packet</a:t>
            </a:r>
          </a:p>
          <a:p>
            <a:endParaRPr lang="en-US" dirty="0" smtClean="0"/>
          </a:p>
          <a:p>
            <a:r>
              <a:rPr lang="en-US" dirty="0" smtClean="0"/>
              <a:t>Noise statistics are slowly varying, so can assume matrix is </a:t>
            </a:r>
            <a:r>
              <a:rPr lang="en-US" dirty="0" err="1" smtClean="0"/>
              <a:t>Toeplitz</a:t>
            </a:r>
            <a:endParaRPr lang="en-US" dirty="0" smtClean="0"/>
          </a:p>
          <a:p>
            <a:pPr lvl="1"/>
            <a:r>
              <a:rPr lang="en-US" dirty="0" smtClean="0"/>
              <a:t>Reduces algorithmic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Adaptation Equalization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Does not require (or use) side information</a:t>
            </a:r>
          </a:p>
          <a:p>
            <a:r>
              <a:rPr lang="en-US" dirty="0" smtClean="0"/>
              <a:t>More computationally efficient</a:t>
            </a:r>
          </a:p>
          <a:p>
            <a:pPr lvl="1"/>
            <a:r>
              <a:rPr lang="en-US" dirty="0" smtClean="0"/>
              <a:t>O(N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vs</a:t>
            </a:r>
            <a:r>
              <a:rPr lang="en-US" dirty="0" smtClean="0"/>
              <a:t> O(N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95400"/>
            <a:ext cx="3962400" cy="2091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3593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Assumptions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3004066" y="3168134"/>
            <a:ext cx="545071" cy="304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3308866" y="3396734"/>
            <a:ext cx="316469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768985" y="3165217"/>
            <a:ext cx="539235" cy="304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Directions and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Methods to reduce degrees of freedom to be estimated</a:t>
            </a:r>
          </a:p>
          <a:p>
            <a:pPr lvl="1"/>
            <a:r>
              <a:rPr lang="en-US" dirty="0" err="1" smtClean="0"/>
              <a:t>Sparsity</a:t>
            </a:r>
            <a:r>
              <a:rPr lang="en-US" dirty="0" smtClean="0"/>
              <a:t> (very active area right now)</a:t>
            </a:r>
          </a:p>
          <a:p>
            <a:pPr lvl="1"/>
            <a:r>
              <a:rPr lang="en-US" dirty="0" smtClean="0"/>
              <a:t>Physical Constraints</a:t>
            </a:r>
          </a:p>
          <a:p>
            <a:endParaRPr lang="en-US" dirty="0" smtClean="0"/>
          </a:p>
          <a:p>
            <a:r>
              <a:rPr lang="en-US" dirty="0" smtClean="0"/>
              <a:t>Communication systems do not exist in a vacuum underwater</a:t>
            </a:r>
          </a:p>
          <a:p>
            <a:pPr lvl="1"/>
            <a:r>
              <a:rPr lang="en-US" dirty="0" smtClean="0"/>
              <a:t>Usually on well instrumented platforms</a:t>
            </a:r>
          </a:p>
          <a:p>
            <a:pPr lvl="1"/>
            <a:r>
              <a:rPr lang="en-US" dirty="0" smtClean="0"/>
              <a:t>How can additional information be used to improve communication?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in underwater communications is still necessary and active</a:t>
            </a:r>
          </a:p>
          <a:p>
            <a:r>
              <a:rPr lang="en-US" dirty="0" smtClean="0"/>
              <a:t>The underwater channel is challenging</a:t>
            </a:r>
          </a:p>
          <a:p>
            <a:endParaRPr lang="en-US" dirty="0" smtClean="0"/>
          </a:p>
          <a:p>
            <a:r>
              <a:rPr lang="en-US" dirty="0" smtClean="0"/>
              <a:t>Equalization</a:t>
            </a:r>
          </a:p>
          <a:p>
            <a:pPr lvl="1"/>
            <a:r>
              <a:rPr lang="en-US" dirty="0" smtClean="0"/>
              <a:t>Bulk phase removal through PLL</a:t>
            </a:r>
          </a:p>
          <a:p>
            <a:pPr lvl="1"/>
            <a:r>
              <a:rPr lang="en-US" dirty="0" smtClean="0"/>
              <a:t>DA equalization deserves another look</a:t>
            </a:r>
          </a:p>
          <a:p>
            <a:pPr lvl="1"/>
            <a:r>
              <a:rPr lang="en-US" dirty="0" smtClean="0"/>
              <a:t>Cannot assume diagonal noise correlation matrix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Thanks to Prof. John Buck for inviting me today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For their time and comments:</a:t>
            </a:r>
          </a:p>
          <a:p>
            <a:r>
              <a:rPr lang="en-US" dirty="0" smtClean="0"/>
              <a:t>Jim </a:t>
            </a:r>
            <a:r>
              <a:rPr lang="en-US" dirty="0" err="1" smtClean="0"/>
              <a:t>Preisig</a:t>
            </a:r>
            <a:endParaRPr lang="en-US" dirty="0" smtClean="0"/>
          </a:p>
          <a:p>
            <a:r>
              <a:rPr lang="en-US" dirty="0" err="1" smtClean="0"/>
              <a:t>Milica</a:t>
            </a:r>
            <a:r>
              <a:rPr lang="en-US" dirty="0" smtClean="0"/>
              <a:t> </a:t>
            </a:r>
            <a:r>
              <a:rPr lang="en-US" dirty="0" err="1" smtClean="0"/>
              <a:t>Stojanovic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Project funded by:</a:t>
            </a:r>
          </a:p>
          <a:p>
            <a:r>
              <a:rPr lang="en-US" dirty="0" smtClean="0"/>
              <a:t>The Office of Naval Research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95400"/>
            <a:ext cx="4914900" cy="475361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CBFB66FD-5BD8-554D-A10E-A851BD429D62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49</a:t>
            </a:fld>
            <a:endParaRPr lang="en-GB" dirty="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Global Ocean Profile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041" y="1908201"/>
            <a:ext cx="8274240" cy="284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2913120" y="5364563"/>
            <a:ext cx="428544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Schmidt, </a:t>
            </a:r>
            <a:r>
              <a:rPr lang="en-US" i="1"/>
              <a:t>Computational Ocean Acoustics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SOFAR Channel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6204466" y="2013466"/>
            <a:ext cx="697468" cy="152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43298911-5ED8-B942-A8B1-5CA661D011FE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</a:t>
            </a:fld>
            <a:endParaRPr lang="en-GB" dirty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Communications in the ocean</a:t>
            </a:r>
            <a:endParaRPr lang="en-US" dirty="0"/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/>
            <a:r>
              <a:rPr lang="en-US" dirty="0" smtClean="0"/>
              <a:t>Instruments / Sensor networks</a:t>
            </a:r>
          </a:p>
          <a:p>
            <a:pPr eaLnBrk="1"/>
            <a:endParaRPr lang="en-US" dirty="0" smtClean="0"/>
          </a:p>
          <a:p>
            <a:r>
              <a:rPr lang="en-US" dirty="0" smtClean="0"/>
              <a:t>Gliders</a:t>
            </a:r>
          </a:p>
          <a:p>
            <a:endParaRPr lang="en-US" dirty="0" smtClean="0"/>
          </a:p>
          <a:p>
            <a:r>
              <a:rPr lang="en-US" dirty="0" smtClean="0"/>
              <a:t>Manned Vehicles</a:t>
            </a:r>
          </a:p>
          <a:p>
            <a:pPr eaLnBrk="1"/>
            <a:endParaRPr lang="en-US" dirty="0" smtClean="0"/>
          </a:p>
          <a:p>
            <a:pPr eaLnBrk="1"/>
            <a:r>
              <a:rPr lang="en-US" dirty="0" smtClean="0"/>
              <a:t>Unmanned </a:t>
            </a:r>
            <a:r>
              <a:rPr lang="en-US" dirty="0"/>
              <a:t>underwater vehicles </a:t>
            </a:r>
            <a:r>
              <a:rPr lang="en-US" dirty="0" smtClean="0"/>
              <a:t>(UUV)</a:t>
            </a:r>
          </a:p>
          <a:p>
            <a:pPr lvl="1"/>
            <a:r>
              <a:rPr lang="en-US" dirty="0" smtClean="0"/>
              <a:t>Autonomous underwater vehicles (AUV)</a:t>
            </a:r>
          </a:p>
          <a:p>
            <a:pPr lvl="1"/>
            <a:r>
              <a:rPr lang="en-US" dirty="0" smtClean="0"/>
              <a:t>Remotely operated vehicles (ROV)</a:t>
            </a:r>
          </a:p>
          <a:p>
            <a:pPr lvl="1"/>
            <a:r>
              <a:rPr lang="en-US" dirty="0" smtClean="0"/>
              <a:t>Hybrid underwater vehicles (H-AUV / H-ROV)</a:t>
            </a:r>
          </a:p>
          <a:p>
            <a:pPr eaLnBrk="1">
              <a:buNone/>
            </a:pPr>
            <a:endParaRPr lang="en-US" dirty="0" smtClean="0"/>
          </a:p>
          <a:p>
            <a:pPr eaLnBrk="1">
              <a:buFont typeface="Wingdings" charset="2"/>
              <a:buNone/>
            </a:pPr>
            <a:endParaRPr lang="en-US" dirty="0"/>
          </a:p>
        </p:txBody>
      </p:sp>
      <p:pic>
        <p:nvPicPr>
          <p:cNvPr id="9223" name="Picture 5" descr="DSC00299"/>
          <p:cNvPicPr>
            <a:picLocks noChangeAspect="1" noChangeArrowheads="1"/>
          </p:cNvPicPr>
          <p:nvPr/>
        </p:nvPicPr>
        <p:blipFill>
          <a:blip r:embed="rId3"/>
          <a:srcRect l="7143" t="7860" r="16667" b="13538"/>
          <a:stretch>
            <a:fillRect/>
          </a:stretch>
        </p:blipFill>
        <p:spPr bwMode="auto">
          <a:xfrm>
            <a:off x="5791200" y="1828800"/>
            <a:ext cx="2667000" cy="25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90396D47-AAA5-D24C-900E-78AEEAE91357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50</a:t>
            </a:fld>
            <a:endParaRPr lang="en-GB" dirty="0"/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Multipath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631692"/>
            <a:ext cx="8228160" cy="4524955"/>
          </a:xfrm>
        </p:spPr>
        <p:txBody>
          <a:bodyPr/>
          <a:lstStyle/>
          <a:p>
            <a:pPr eaLnBrk="1"/>
            <a:r>
              <a:rPr lang="en-US"/>
              <a:t>Micro-multipath due to rough surfaces</a:t>
            </a:r>
          </a:p>
          <a:p>
            <a:pPr eaLnBrk="1"/>
            <a:r>
              <a:rPr lang="en-US"/>
              <a:t>Macro-multipath due to environment</a:t>
            </a:r>
          </a:p>
        </p:txBody>
      </p:sp>
      <p:pic>
        <p:nvPicPr>
          <p:cNvPr id="21511" name="Picture 4" descr="scatte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161" y="2806855"/>
            <a:ext cx="2842560" cy="304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/>
          <p:nvPr/>
        </p:nvGrpSpPr>
        <p:grpSpPr>
          <a:xfrm>
            <a:off x="3258720" y="3221619"/>
            <a:ext cx="5702400" cy="2572110"/>
            <a:chOff x="3258720" y="3221619"/>
            <a:chExt cx="5702400" cy="2572110"/>
          </a:xfrm>
        </p:grpSpPr>
        <p:sp>
          <p:nvSpPr>
            <p:cNvPr id="21524" name="Text Box 17"/>
            <p:cNvSpPr txBox="1">
              <a:spLocks noChangeArrowheads="1"/>
            </p:cNvSpPr>
            <p:nvPr/>
          </p:nvSpPr>
          <p:spPr bwMode="auto">
            <a:xfrm>
              <a:off x="5583784" y="5344542"/>
              <a:ext cx="605647" cy="30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800" dirty="0">
                  <a:latin typeface="Times New Roman" charset="0"/>
                </a:rPr>
                <a:t>seabed</a:t>
              </a:r>
              <a:endParaRPr lang="en-US" dirty="0"/>
            </a:p>
          </p:txBody>
        </p:sp>
        <p:sp>
          <p:nvSpPr>
            <p:cNvPr id="21525" name="Text Box 18"/>
            <p:cNvSpPr txBox="1">
              <a:spLocks noChangeArrowheads="1"/>
            </p:cNvSpPr>
            <p:nvPr/>
          </p:nvSpPr>
          <p:spPr bwMode="auto">
            <a:xfrm>
              <a:off x="4623445" y="4455193"/>
              <a:ext cx="303134" cy="30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800" dirty="0" err="1">
                  <a:latin typeface="Times New Roman" charset="0"/>
                </a:rPr>
                <a:t>Tx</a:t>
              </a:r>
              <a:endParaRPr lang="en-US" dirty="0"/>
            </a:p>
          </p:txBody>
        </p:sp>
        <p:grpSp>
          <p:nvGrpSpPr>
            <p:cNvPr id="3" name="Group 26"/>
            <p:cNvGrpSpPr/>
            <p:nvPr/>
          </p:nvGrpSpPr>
          <p:grpSpPr>
            <a:xfrm>
              <a:off x="3258720" y="3221619"/>
              <a:ext cx="5702400" cy="2572110"/>
              <a:chOff x="3258720" y="3221619"/>
              <a:chExt cx="5702400" cy="257211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21513" name="AutoShape 6"/>
              <p:cNvSpPr>
                <a:spLocks noChangeAspect="1" noChangeArrowheads="1"/>
              </p:cNvSpPr>
              <p:nvPr/>
            </p:nvSpPr>
            <p:spPr bwMode="auto">
              <a:xfrm>
                <a:off x="3258720" y="3221619"/>
                <a:ext cx="5702400" cy="2572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4" name="AutoShape 7"/>
              <p:cNvSpPr>
                <a:spLocks noChangeArrowheads="1"/>
              </p:cNvSpPr>
              <p:nvPr/>
            </p:nvSpPr>
            <p:spPr bwMode="auto">
              <a:xfrm rot="5819974">
                <a:off x="5606761" y="4115723"/>
                <a:ext cx="67720" cy="919341"/>
              </a:xfrm>
              <a:custGeom>
                <a:avLst/>
                <a:gdLst>
                  <a:gd name="T0" fmla="*/ 0 w 21600"/>
                  <a:gd name="T1" fmla="*/ 51 h 21600"/>
                  <a:gd name="T2" fmla="*/ 0 w 21600"/>
                  <a:gd name="T3" fmla="*/ 101 h 21600"/>
                  <a:gd name="T4" fmla="*/ 0 w 21600"/>
                  <a:gd name="T5" fmla="*/ 51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134 w 21600"/>
                  <a:gd name="T13" fmla="*/ 7195 h 21600"/>
                  <a:gd name="T14" fmla="*/ 14466 w 21600"/>
                  <a:gd name="T15" fmla="*/ 14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5" name="AutoShape 8"/>
              <p:cNvSpPr>
                <a:spLocks noChangeArrowheads="1"/>
              </p:cNvSpPr>
              <p:nvPr/>
            </p:nvSpPr>
            <p:spPr bwMode="auto">
              <a:xfrm rot="7204072">
                <a:off x="5547745" y="4240613"/>
                <a:ext cx="116180" cy="1061591"/>
              </a:xfrm>
              <a:custGeom>
                <a:avLst/>
                <a:gdLst>
                  <a:gd name="T0" fmla="*/ 1 w 21600"/>
                  <a:gd name="T1" fmla="*/ 68 h 21600"/>
                  <a:gd name="T2" fmla="*/ 1 w 21600"/>
                  <a:gd name="T3" fmla="*/ 135 h 21600"/>
                  <a:gd name="T4" fmla="*/ 0 w 21600"/>
                  <a:gd name="T5" fmla="*/ 68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161 w 21600"/>
                  <a:gd name="T13" fmla="*/ 7204 h 21600"/>
                  <a:gd name="T14" fmla="*/ 14439 w 21600"/>
                  <a:gd name="T15" fmla="*/ 143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6" name="AutoShape 9"/>
              <p:cNvSpPr>
                <a:spLocks noChangeArrowheads="1"/>
              </p:cNvSpPr>
              <p:nvPr/>
            </p:nvSpPr>
            <p:spPr bwMode="auto">
              <a:xfrm rot="2860592">
                <a:off x="5512960" y="3543541"/>
                <a:ext cx="110588" cy="1137995"/>
              </a:xfrm>
              <a:custGeom>
                <a:avLst/>
                <a:gdLst>
                  <a:gd name="T0" fmla="*/ 1 w 21600"/>
                  <a:gd name="T1" fmla="*/ 78 h 21600"/>
                  <a:gd name="T2" fmla="*/ 1 w 21600"/>
                  <a:gd name="T3" fmla="*/ 155 h 21600"/>
                  <a:gd name="T4" fmla="*/ 0 w 21600"/>
                  <a:gd name="T5" fmla="*/ 78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160 w 21600"/>
                  <a:gd name="T13" fmla="*/ 7204 h 21600"/>
                  <a:gd name="T14" fmla="*/ 14440 w 21600"/>
                  <a:gd name="T15" fmla="*/ 143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7" name="Freeform 10"/>
              <p:cNvSpPr>
                <a:spLocks/>
              </p:cNvSpPr>
              <p:nvPr/>
            </p:nvSpPr>
            <p:spPr bwMode="auto">
              <a:xfrm>
                <a:off x="4370626" y="5041356"/>
                <a:ext cx="3334475" cy="303186"/>
              </a:xfrm>
              <a:custGeom>
                <a:avLst/>
                <a:gdLst>
                  <a:gd name="T0" fmla="*/ 0 w 5580"/>
                  <a:gd name="T1" fmla="*/ 390 h 900"/>
                  <a:gd name="T2" fmla="*/ 519 w 5580"/>
                  <a:gd name="T3" fmla="*/ 195 h 900"/>
                  <a:gd name="T4" fmla="*/ 1212 w 5580"/>
                  <a:gd name="T5" fmla="*/ 293 h 900"/>
                  <a:gd name="T6" fmla="*/ 1732 w 5580"/>
                  <a:gd name="T7" fmla="*/ 390 h 900"/>
                  <a:gd name="T8" fmla="*/ 2424 w 5580"/>
                  <a:gd name="T9" fmla="*/ 390 h 900"/>
                  <a:gd name="T10" fmla="*/ 2771 w 5580"/>
                  <a:gd name="T11" fmla="*/ 0 h 900"/>
                  <a:gd name="T12" fmla="*/ 2944 w 5580"/>
                  <a:gd name="T13" fmla="*/ 390 h 900"/>
                  <a:gd name="T14" fmla="*/ 3636 w 5580"/>
                  <a:gd name="T15" fmla="*/ 390 h 900"/>
                  <a:gd name="T16" fmla="*/ 4502 w 5580"/>
                  <a:gd name="T17" fmla="*/ 293 h 900"/>
                  <a:gd name="T18" fmla="*/ 5368 w 5580"/>
                  <a:gd name="T19" fmla="*/ 488 h 9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80"/>
                  <a:gd name="T31" fmla="*/ 0 h 900"/>
                  <a:gd name="T32" fmla="*/ 5580 w 5580"/>
                  <a:gd name="T33" fmla="*/ 900 h 9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80" h="900">
                    <a:moveTo>
                      <a:pt x="0" y="720"/>
                    </a:moveTo>
                    <a:cubicBezTo>
                      <a:pt x="165" y="555"/>
                      <a:pt x="330" y="390"/>
                      <a:pt x="540" y="360"/>
                    </a:cubicBezTo>
                    <a:cubicBezTo>
                      <a:pt x="750" y="330"/>
                      <a:pt x="1050" y="480"/>
                      <a:pt x="1260" y="540"/>
                    </a:cubicBezTo>
                    <a:cubicBezTo>
                      <a:pt x="1470" y="600"/>
                      <a:pt x="1590" y="690"/>
                      <a:pt x="1800" y="720"/>
                    </a:cubicBezTo>
                    <a:cubicBezTo>
                      <a:pt x="2010" y="750"/>
                      <a:pt x="2340" y="840"/>
                      <a:pt x="2520" y="720"/>
                    </a:cubicBezTo>
                    <a:cubicBezTo>
                      <a:pt x="2700" y="600"/>
                      <a:pt x="2790" y="0"/>
                      <a:pt x="2880" y="0"/>
                    </a:cubicBezTo>
                    <a:cubicBezTo>
                      <a:pt x="2970" y="0"/>
                      <a:pt x="2910" y="600"/>
                      <a:pt x="3060" y="720"/>
                    </a:cubicBezTo>
                    <a:cubicBezTo>
                      <a:pt x="3210" y="840"/>
                      <a:pt x="3510" y="750"/>
                      <a:pt x="3780" y="720"/>
                    </a:cubicBezTo>
                    <a:cubicBezTo>
                      <a:pt x="4050" y="690"/>
                      <a:pt x="4380" y="510"/>
                      <a:pt x="4680" y="540"/>
                    </a:cubicBezTo>
                    <a:cubicBezTo>
                      <a:pt x="4980" y="570"/>
                      <a:pt x="5280" y="735"/>
                      <a:pt x="5580" y="90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8" name="Freeform 11"/>
              <p:cNvSpPr>
                <a:spLocks/>
              </p:cNvSpPr>
              <p:nvPr/>
            </p:nvSpPr>
            <p:spPr bwMode="auto">
              <a:xfrm>
                <a:off x="4471878" y="3626074"/>
                <a:ext cx="3334475" cy="201917"/>
              </a:xfrm>
              <a:custGeom>
                <a:avLst/>
                <a:gdLst>
                  <a:gd name="T0" fmla="*/ 0 w 5940"/>
                  <a:gd name="T1" fmla="*/ 325 h 720"/>
                  <a:gd name="T2" fmla="*/ 488 w 5940"/>
                  <a:gd name="T3" fmla="*/ 0 h 720"/>
                  <a:gd name="T4" fmla="*/ 1139 w 5940"/>
                  <a:gd name="T5" fmla="*/ 325 h 720"/>
                  <a:gd name="T6" fmla="*/ 1627 w 5940"/>
                  <a:gd name="T7" fmla="*/ 0 h 720"/>
                  <a:gd name="T8" fmla="*/ 2115 w 5940"/>
                  <a:gd name="T9" fmla="*/ 325 h 720"/>
                  <a:gd name="T10" fmla="*/ 2765 w 5940"/>
                  <a:gd name="T11" fmla="*/ 0 h 720"/>
                  <a:gd name="T12" fmla="*/ 3091 w 5940"/>
                  <a:gd name="T13" fmla="*/ 325 h 720"/>
                  <a:gd name="T14" fmla="*/ 3741 w 5940"/>
                  <a:gd name="T15" fmla="*/ 0 h 720"/>
                  <a:gd name="T16" fmla="*/ 4229 w 5940"/>
                  <a:gd name="T17" fmla="*/ 325 h 720"/>
                  <a:gd name="T18" fmla="*/ 4880 w 5940"/>
                  <a:gd name="T19" fmla="*/ 0 h 720"/>
                  <a:gd name="T20" fmla="*/ 5368 w 5940"/>
                  <a:gd name="T21" fmla="*/ 325 h 7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40"/>
                  <a:gd name="T34" fmla="*/ 0 h 720"/>
                  <a:gd name="T35" fmla="*/ 5940 w 5940"/>
                  <a:gd name="T36" fmla="*/ 720 h 7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40" h="720">
                    <a:moveTo>
                      <a:pt x="0" y="720"/>
                    </a:moveTo>
                    <a:cubicBezTo>
                      <a:pt x="165" y="360"/>
                      <a:pt x="330" y="0"/>
                      <a:pt x="540" y="0"/>
                    </a:cubicBezTo>
                    <a:cubicBezTo>
                      <a:pt x="750" y="0"/>
                      <a:pt x="1050" y="720"/>
                      <a:pt x="1260" y="720"/>
                    </a:cubicBezTo>
                    <a:cubicBezTo>
                      <a:pt x="1470" y="720"/>
                      <a:pt x="1620" y="0"/>
                      <a:pt x="1800" y="0"/>
                    </a:cubicBezTo>
                    <a:cubicBezTo>
                      <a:pt x="1980" y="0"/>
                      <a:pt x="2130" y="720"/>
                      <a:pt x="2340" y="720"/>
                    </a:cubicBezTo>
                    <a:cubicBezTo>
                      <a:pt x="2550" y="720"/>
                      <a:pt x="2880" y="0"/>
                      <a:pt x="3060" y="0"/>
                    </a:cubicBezTo>
                    <a:cubicBezTo>
                      <a:pt x="3240" y="0"/>
                      <a:pt x="3240" y="720"/>
                      <a:pt x="3420" y="720"/>
                    </a:cubicBezTo>
                    <a:cubicBezTo>
                      <a:pt x="3600" y="720"/>
                      <a:pt x="3930" y="0"/>
                      <a:pt x="4140" y="0"/>
                    </a:cubicBezTo>
                    <a:cubicBezTo>
                      <a:pt x="4350" y="0"/>
                      <a:pt x="4470" y="720"/>
                      <a:pt x="4680" y="720"/>
                    </a:cubicBezTo>
                    <a:cubicBezTo>
                      <a:pt x="4890" y="720"/>
                      <a:pt x="5190" y="0"/>
                      <a:pt x="5400" y="0"/>
                    </a:cubicBezTo>
                    <a:cubicBezTo>
                      <a:pt x="5610" y="0"/>
                      <a:pt x="5775" y="360"/>
                      <a:pt x="5940" y="7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9" name="Oval 12"/>
              <p:cNvSpPr>
                <a:spLocks noChangeArrowheads="1"/>
              </p:cNvSpPr>
              <p:nvPr/>
            </p:nvSpPr>
            <p:spPr bwMode="auto">
              <a:xfrm flipH="1" flipV="1">
                <a:off x="7268414" y="4482823"/>
                <a:ext cx="101252" cy="10126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0" name="Oval 13"/>
              <p:cNvSpPr>
                <a:spLocks noChangeArrowheads="1"/>
              </p:cNvSpPr>
              <p:nvPr/>
            </p:nvSpPr>
            <p:spPr bwMode="auto">
              <a:xfrm>
                <a:off x="5069449" y="4434363"/>
                <a:ext cx="102494" cy="10126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1" name="Freeform 14"/>
              <p:cNvSpPr>
                <a:spLocks/>
              </p:cNvSpPr>
              <p:nvPr/>
            </p:nvSpPr>
            <p:spPr bwMode="auto">
              <a:xfrm>
                <a:off x="5178776" y="4512644"/>
                <a:ext cx="2121939" cy="124257"/>
              </a:xfrm>
              <a:custGeom>
                <a:avLst/>
                <a:gdLst>
                  <a:gd name="T0" fmla="*/ 3416 w 3780"/>
                  <a:gd name="T1" fmla="*/ 0 h 180"/>
                  <a:gd name="T2" fmla="*/ 1952 w 3780"/>
                  <a:gd name="T3" fmla="*/ 200 h 180"/>
                  <a:gd name="T4" fmla="*/ 0 w 3780"/>
                  <a:gd name="T5" fmla="*/ 0 h 180"/>
                  <a:gd name="T6" fmla="*/ 0 60000 65536"/>
                  <a:gd name="T7" fmla="*/ 0 60000 65536"/>
                  <a:gd name="T8" fmla="*/ 0 60000 65536"/>
                  <a:gd name="T9" fmla="*/ 0 w 3780"/>
                  <a:gd name="T10" fmla="*/ 0 h 180"/>
                  <a:gd name="T11" fmla="*/ 3780 w 3780"/>
                  <a:gd name="T12" fmla="*/ 180 h 1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80" h="180">
                    <a:moveTo>
                      <a:pt x="3780" y="0"/>
                    </a:moveTo>
                    <a:cubicBezTo>
                      <a:pt x="3285" y="90"/>
                      <a:pt x="2790" y="180"/>
                      <a:pt x="2160" y="180"/>
                    </a:cubicBezTo>
                    <a:cubicBezTo>
                      <a:pt x="1530" y="180"/>
                      <a:pt x="765" y="9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2" name="Line 15"/>
              <p:cNvSpPr>
                <a:spLocks noChangeShapeType="1"/>
              </p:cNvSpPr>
              <p:nvPr/>
            </p:nvSpPr>
            <p:spPr bwMode="auto">
              <a:xfrm flipH="1" flipV="1">
                <a:off x="5986927" y="3726722"/>
                <a:ext cx="1313788" cy="808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21523" name="AutoShape 16"/>
              <p:cNvCxnSpPr>
                <a:cxnSpLocks noChangeShapeType="1"/>
                <a:stCxn id="21522" idx="1"/>
                <a:endCxn id="21520" idx="6"/>
              </p:cNvCxnSpPr>
              <p:nvPr/>
            </p:nvCxnSpPr>
            <p:spPr bwMode="auto">
              <a:xfrm flipH="1">
                <a:off x="5171944" y="3726722"/>
                <a:ext cx="815605" cy="75858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21526" name="Line 19"/>
              <p:cNvSpPr>
                <a:spLocks noChangeShapeType="1"/>
              </p:cNvSpPr>
              <p:nvPr/>
            </p:nvSpPr>
            <p:spPr bwMode="auto">
              <a:xfrm flipH="1">
                <a:off x="6088179" y="4535632"/>
                <a:ext cx="1212536" cy="5057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21527" name="AutoShape 20"/>
              <p:cNvCxnSpPr>
                <a:cxnSpLocks noChangeShapeType="1"/>
                <a:stCxn id="21526" idx="1"/>
                <a:endCxn id="21521" idx="2"/>
              </p:cNvCxnSpPr>
              <p:nvPr/>
            </p:nvCxnSpPr>
            <p:spPr bwMode="auto">
              <a:xfrm flipH="1" flipV="1">
                <a:off x="5178776" y="4512644"/>
                <a:ext cx="909402" cy="52871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1528" name="Text Box 21"/>
            <p:cNvSpPr txBox="1">
              <a:spLocks noChangeArrowheads="1"/>
            </p:cNvSpPr>
            <p:nvPr/>
          </p:nvSpPr>
          <p:spPr bwMode="auto">
            <a:xfrm>
              <a:off x="5280028" y="3322888"/>
              <a:ext cx="909402" cy="30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800" dirty="0">
                  <a:latin typeface="Times New Roman" charset="0"/>
                </a:rPr>
                <a:t>Sea surface</a:t>
              </a:r>
              <a:endParaRPr lang="en-US" dirty="0"/>
            </a:p>
          </p:txBody>
        </p:sp>
        <p:sp>
          <p:nvSpPr>
            <p:cNvPr id="21529" name="Text Box 22"/>
            <p:cNvSpPr txBox="1">
              <a:spLocks noChangeArrowheads="1"/>
            </p:cNvSpPr>
            <p:nvPr/>
          </p:nvSpPr>
          <p:spPr bwMode="auto">
            <a:xfrm>
              <a:off x="7218099" y="4384943"/>
              <a:ext cx="303134" cy="30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800" dirty="0">
                  <a:latin typeface="Times New Roman" charset="0"/>
                </a:rPr>
                <a:t>Rx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37B12BE1-88EC-054F-8A7A-84BEFC1FDF38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51</a:t>
            </a:fld>
            <a:endParaRPr lang="en-GB" dirty="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Speed of Sound Implications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z="2500" dirty="0"/>
              <a:t>Vertical sound speed profile impacts</a:t>
            </a:r>
            <a:endParaRPr lang="en-US" sz="2600" dirty="0"/>
          </a:p>
          <a:p>
            <a:pPr lvl="1" eaLnBrk="1">
              <a:buFont typeface="Arial" charset="0"/>
              <a:buChar char="•"/>
            </a:pPr>
            <a:r>
              <a:rPr lang="en-US" sz="2400" dirty="0"/>
              <a:t>the characteristics of the impulse response</a:t>
            </a:r>
          </a:p>
          <a:p>
            <a:pPr lvl="1" eaLnBrk="1">
              <a:buFont typeface="Arial" charset="0"/>
              <a:buChar char="•"/>
            </a:pPr>
            <a:r>
              <a:rPr lang="en-US" sz="2400" dirty="0"/>
              <a:t>the amount and importance of surface scattering</a:t>
            </a:r>
          </a:p>
          <a:p>
            <a:pPr lvl="1" eaLnBrk="1">
              <a:buFont typeface="Arial" charset="0"/>
              <a:buChar char="•"/>
            </a:pPr>
            <a:r>
              <a:rPr lang="en-US" sz="2400" dirty="0"/>
              <a:t>the amount of bottom interaction and loss</a:t>
            </a:r>
          </a:p>
          <a:p>
            <a:pPr lvl="1" eaLnBrk="1">
              <a:buFont typeface="Arial" charset="0"/>
              <a:buChar char="•"/>
            </a:pPr>
            <a:r>
              <a:rPr lang="en-US" sz="2400" dirty="0"/>
              <a:t>the location and level of shadow zones</a:t>
            </a:r>
          </a:p>
          <a:p>
            <a:pPr eaLnBrk="1">
              <a:buFont typeface="Arial" charset="0"/>
              <a:buChar char="•"/>
            </a:pPr>
            <a:endParaRPr lang="en-US" sz="2700" dirty="0"/>
          </a:p>
          <a:p>
            <a:pPr eaLnBrk="1">
              <a:buFont typeface="Arial" charset="0"/>
              <a:buChar char="•"/>
            </a:pPr>
            <a:r>
              <a:rPr lang="en-US" sz="2500" dirty="0"/>
              <a:t>Horizontal Speed of Sound impacts</a:t>
            </a:r>
          </a:p>
          <a:p>
            <a:pPr lvl="1" eaLnBrk="1">
              <a:buFont typeface="Arial" charset="0"/>
              <a:buChar char="•"/>
            </a:pPr>
            <a:r>
              <a:rPr lang="en-US" sz="2400" dirty="0"/>
              <a:t>Nonlinearities in channel response</a:t>
            </a:r>
          </a:p>
          <a:p>
            <a:pPr lvl="1" eaLnBrk="1">
              <a:buFont typeface="Arial" charset="0"/>
              <a:buChar char="•"/>
            </a:pPr>
            <a:endParaRPr lang="en-US" sz="2000" dirty="0"/>
          </a:p>
          <a:p>
            <a:pPr eaLnBrk="1"/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EE8257F7-694A-3346-9B36-B17CFF5760EF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52</a:t>
            </a:fld>
            <a:endParaRPr lang="en-GB" dirty="0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Shadow Zones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3705509"/>
            <a:ext cx="8228160" cy="2423774"/>
          </a:xfrm>
        </p:spPr>
        <p:txBody>
          <a:bodyPr/>
          <a:lstStyle/>
          <a:p>
            <a:pPr eaLnBrk="1">
              <a:lnSpc>
                <a:spcPct val="73000"/>
              </a:lnSpc>
            </a:pPr>
            <a:r>
              <a:rPr lang="en-US" sz="1800" b="1" dirty="0"/>
              <a:t>Sometimes there is no direct path (</a:t>
            </a:r>
            <a:r>
              <a:rPr lang="en-US" sz="1800" b="1" dirty="0" err="1"/>
              <a:t>unscattered</a:t>
            </a:r>
            <a:r>
              <a:rPr lang="en-US" sz="1800" b="1" dirty="0"/>
              <a:t>) propagation between two points.  All paths are either surface or bottom reflected or there are no paths.</a:t>
            </a:r>
            <a:endParaRPr lang="en-US" sz="1800" b="1" dirty="0" smtClean="0"/>
          </a:p>
          <a:p>
            <a:pPr eaLnBrk="1">
              <a:lnSpc>
                <a:spcPct val="73000"/>
              </a:lnSpc>
            </a:pPr>
            <a:endParaRPr lang="en-US" sz="1800" b="1" dirty="0" smtClean="0"/>
          </a:p>
          <a:p>
            <a:pPr eaLnBrk="1">
              <a:lnSpc>
                <a:spcPct val="73000"/>
              </a:lnSpc>
            </a:pPr>
            <a:r>
              <a:rPr lang="en-US" sz="1800" b="1" dirty="0" smtClean="0"/>
              <a:t>Problem </a:t>
            </a:r>
            <a:r>
              <a:rPr lang="en-US" sz="1800" b="1" dirty="0"/>
              <a:t>with communications between two bottom mounted instruments in upwardly refracting environment (cold weather shallow water, deep water).</a:t>
            </a:r>
            <a:endParaRPr lang="en-US" sz="1800" b="1" dirty="0" smtClean="0"/>
          </a:p>
          <a:p>
            <a:pPr eaLnBrk="1">
              <a:lnSpc>
                <a:spcPct val="73000"/>
              </a:lnSpc>
            </a:pPr>
            <a:endParaRPr lang="en-US" sz="1800" b="1" dirty="0" smtClean="0"/>
          </a:p>
          <a:p>
            <a:pPr eaLnBrk="1">
              <a:lnSpc>
                <a:spcPct val="73000"/>
              </a:lnSpc>
            </a:pPr>
            <a:r>
              <a:rPr lang="en-US" sz="1800" b="1" dirty="0" smtClean="0"/>
              <a:t>Problem </a:t>
            </a:r>
            <a:r>
              <a:rPr lang="en-US" sz="1800" b="1" dirty="0"/>
              <a:t>with communications between two points close to the surface in a downwardly refracting environment (warm weather shallow water and deep water).</a:t>
            </a:r>
            <a:endParaRPr lang="en-US" sz="1800" dirty="0"/>
          </a:p>
          <a:p>
            <a:pPr eaLnBrk="1">
              <a:lnSpc>
                <a:spcPct val="73000"/>
              </a:lnSpc>
            </a:pPr>
            <a:endParaRPr lang="en-US" sz="1800" dirty="0"/>
          </a:p>
        </p:txBody>
      </p:sp>
      <p:pic>
        <p:nvPicPr>
          <p:cNvPr id="24583" name="Picture 4" descr="c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01" y="940419"/>
            <a:ext cx="5497920" cy="253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5"/>
          <p:cNvSpPr txBox="1">
            <a:spLocks noChangeArrowheads="1"/>
          </p:cNvSpPr>
          <p:nvPr/>
        </p:nvSpPr>
        <p:spPr bwMode="auto">
          <a:xfrm>
            <a:off x="6369120" y="1147801"/>
            <a:ext cx="1935360" cy="118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>
                <a:latin typeface="Helvetica" charset="0"/>
              </a:rPr>
              <a:t>Clay and </a:t>
            </a:r>
            <a:r>
              <a:rPr lang="en-US" b="1" dirty="0" err="1">
                <a:latin typeface="Helvetica" charset="0"/>
              </a:rPr>
              <a:t>Medwin</a:t>
            </a:r>
            <a:r>
              <a:rPr lang="en-US" b="1" dirty="0">
                <a:latin typeface="Helvetica" charset="0"/>
              </a:rPr>
              <a:t>, “Acoustical Oceanography”</a:t>
            </a:r>
            <a:endParaRPr lang="en-US" sz="2200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12BEC020-5E96-0643-B8B6-900DFB9CF9A2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53</a:t>
            </a:fld>
            <a:endParaRPr lang="en-GB" dirty="0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Propagation Paths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880" y="1437271"/>
            <a:ext cx="7176960" cy="371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535200" y="5433691"/>
            <a:ext cx="428544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Schmidt, </a:t>
            </a:r>
            <a:r>
              <a:rPr lang="en-US" i="1"/>
              <a:t>Computational Ocean Acoustics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Unit variance, white transmit data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TX data and obs. noise are uncorrelated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Obs. Noise variance: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Perfect data estimation (for feedback)</a:t>
            </a:r>
          </a:p>
          <a:p>
            <a:endParaRPr lang="en-US" dirty="0" smtClean="0"/>
          </a:p>
          <a:p>
            <a:r>
              <a:rPr lang="en-US" dirty="0" smtClean="0"/>
              <a:t>Equalizer Length = Estimated Channel Length</a:t>
            </a:r>
          </a:p>
          <a:p>
            <a:pPr marL="342900" lvl="1" indent="-342900">
              <a:buNone/>
            </a:pPr>
            <a:r>
              <a:rPr lang="en-US" dirty="0" smtClean="0"/>
              <a:t>		                       N</a:t>
            </a:r>
            <a:r>
              <a:rPr lang="en-US" baseline="-25000" dirty="0" smtClean="0"/>
              <a:t>a </a:t>
            </a:r>
            <a:r>
              <a:rPr lang="en-US" dirty="0" smtClean="0"/>
              <a:t>+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= L</a:t>
            </a:r>
            <a:r>
              <a:rPr lang="en-US" baseline="-25000" dirty="0" smtClean="0"/>
              <a:t>a</a:t>
            </a:r>
            <a:r>
              <a:rPr lang="en-US" dirty="0" smtClean="0"/>
              <a:t> +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endParaRPr lang="en-US" baseline="-25000" dirty="0" smtClean="0"/>
          </a:p>
          <a:p>
            <a:r>
              <a:rPr lang="en-US" dirty="0" smtClean="0"/>
              <a:t>MMSE Equalizer Coefficients have form: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752600"/>
            <a:ext cx="1952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395537"/>
            <a:ext cx="20955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/>
          <a:srcRect l="2996" b="4762"/>
          <a:stretch>
            <a:fillRect/>
          </a:stretch>
        </p:blipFill>
        <p:spPr bwMode="auto">
          <a:xfrm>
            <a:off x="3124200" y="3100387"/>
            <a:ext cx="2466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3886200"/>
            <a:ext cx="685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5392738"/>
            <a:ext cx="3429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WSSUS AR channel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channel model to analyze</a:t>
            </a:r>
          </a:p>
          <a:p>
            <a:r>
              <a:rPr lang="en-US" dirty="0" smtClean="0"/>
              <a:t>Similar to encountered situations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86100"/>
            <a:ext cx="3429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33800"/>
            <a:ext cx="7239000" cy="16002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DFE: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expected squared estimate error</a:t>
            </a:r>
          </a:p>
          <a:p>
            <a:endParaRPr lang="en-US" dirty="0" smtClean="0"/>
          </a:p>
          <a:p>
            <a:r>
              <a:rPr lang="en-US" dirty="0" smtClean="0"/>
              <a:t>Strong error dependence on FB channel offset</a:t>
            </a:r>
          </a:p>
          <a:p>
            <a:endParaRPr lang="en-US" dirty="0" smtClean="0"/>
          </a:p>
          <a:p>
            <a:r>
              <a:rPr lang="en-US" dirty="0" smtClean="0"/>
              <a:t>Cross term of separated offset is not necessarily diagonal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405" y="2191672"/>
            <a:ext cx="224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5873" y="2174465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276725"/>
            <a:ext cx="1247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9BD76CC8-622A-DC4D-8794-1DFFDDD13197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57</a:t>
            </a:fld>
            <a:endParaRPr lang="en-GB" dirty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Acoustics Background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r>
              <a:rPr lang="en-US"/>
              <a:t>Acoustic wave is compression wave traveling through water medium</a:t>
            </a:r>
          </a:p>
        </p:txBody>
      </p:sp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680" y="2530346"/>
            <a:ext cx="4692960" cy="338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FBF3E129-2BEE-1C45-9392-DA355B7916C9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58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Time varying channel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73000"/>
              </a:lnSpc>
            </a:pPr>
            <a:r>
              <a:rPr lang="en-US" sz="2200" dirty="0"/>
              <a:t>Time variation is due to: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Platform motion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Internal waves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Surface waves</a:t>
            </a:r>
          </a:p>
          <a:p>
            <a:pPr lvl="1" eaLnBrk="1">
              <a:lnSpc>
                <a:spcPct val="73000"/>
              </a:lnSpc>
            </a:pPr>
            <a:endParaRPr lang="en-US" sz="1800" dirty="0"/>
          </a:p>
          <a:p>
            <a:pPr eaLnBrk="1">
              <a:lnSpc>
                <a:spcPct val="73000"/>
              </a:lnSpc>
            </a:pPr>
            <a:r>
              <a:rPr lang="en-US" sz="2200" dirty="0"/>
              <a:t>Effects of time variability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Doppler Shift </a:t>
            </a:r>
          </a:p>
          <a:p>
            <a:pPr lvl="1" eaLnBrk="1">
              <a:lnSpc>
                <a:spcPct val="73000"/>
              </a:lnSpc>
            </a:pPr>
            <a:endParaRPr lang="en-US" sz="1800" dirty="0"/>
          </a:p>
          <a:p>
            <a:pPr lvl="1" eaLnBrk="1">
              <a:lnSpc>
                <a:spcPct val="73000"/>
              </a:lnSpc>
            </a:pPr>
            <a:r>
              <a:rPr lang="en-US" sz="1800" dirty="0"/>
              <a:t>Time dilation/compression of the received signal</a:t>
            </a:r>
          </a:p>
          <a:p>
            <a:pPr lvl="1" eaLnBrk="1">
              <a:lnSpc>
                <a:spcPct val="73000"/>
              </a:lnSpc>
            </a:pPr>
            <a:endParaRPr lang="en-US" sz="1800" dirty="0" smtClean="0"/>
          </a:p>
          <a:p>
            <a:pPr eaLnBrk="1">
              <a:lnSpc>
                <a:spcPct val="73000"/>
              </a:lnSpc>
            </a:pPr>
            <a:endParaRPr lang="en-US" sz="2200" dirty="0" smtClean="0"/>
          </a:p>
          <a:p>
            <a:pPr eaLnBrk="1">
              <a:lnSpc>
                <a:spcPct val="73000"/>
              </a:lnSpc>
            </a:pPr>
            <a:r>
              <a:rPr lang="en-US" sz="2200" dirty="0" smtClean="0"/>
              <a:t>Channel </a:t>
            </a:r>
            <a:r>
              <a:rPr lang="en-US" sz="2200" dirty="0"/>
              <a:t>coherence times often &lt;&lt; 1 second.  </a:t>
            </a:r>
            <a:endParaRPr lang="en-US" sz="2200" dirty="0" smtClean="0"/>
          </a:p>
          <a:p>
            <a:pPr eaLnBrk="1">
              <a:lnSpc>
                <a:spcPct val="73000"/>
              </a:lnSpc>
            </a:pPr>
            <a:endParaRPr lang="en-US" sz="2200" dirty="0" smtClean="0"/>
          </a:p>
          <a:p>
            <a:pPr eaLnBrk="1">
              <a:lnSpc>
                <a:spcPct val="73000"/>
              </a:lnSpc>
            </a:pPr>
            <a:r>
              <a:rPr lang="en-US" sz="2200" dirty="0" smtClean="0"/>
              <a:t>Channel </a:t>
            </a:r>
            <a:r>
              <a:rPr lang="en-US" sz="2200" dirty="0"/>
              <a:t>quality can vary in &lt; 1 second.</a:t>
            </a:r>
          </a:p>
          <a:p>
            <a:pPr lvl="1" eaLnBrk="1">
              <a:lnSpc>
                <a:spcPct val="73000"/>
              </a:lnSpc>
            </a:pPr>
            <a:endParaRPr lang="en-US" sz="2200" dirty="0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3657600" y="2743200"/>
          <a:ext cx="1105920" cy="731597"/>
        </p:xfrm>
        <a:graphic>
          <a:graphicData uri="http://schemas.openxmlformats.org/presentationml/2006/ole">
            <p:oleObj spid="_x0000_s188418" name="Equation" r:id="rId4" imgW="5588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SNR Regime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924800" cy="381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/>
              <a:t>Update eqn. for feed-forward equalizer coefficients (AR model assumed):</a:t>
            </a:r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05350"/>
            <a:ext cx="31750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7400"/>
            <a:ext cx="7924800" cy="218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9600" y="2057400"/>
            <a:ext cx="8077200" cy="2057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09600" y="4591050"/>
            <a:ext cx="3657600" cy="723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425249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Approximation: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19200" y="3276600"/>
            <a:ext cx="990600" cy="975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5791200" y="4525546"/>
            <a:ext cx="3200400" cy="789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same correlation structure as channel coefficients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rot="16200000" flipV="1">
            <a:off x="6157327" y="3291473"/>
            <a:ext cx="639346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17513654-FEAA-664E-A7FA-220572932A92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6</a:t>
            </a:fld>
            <a:endParaRPr lang="en-GB" dirty="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Current Applications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</a:pPr>
            <a:r>
              <a:rPr lang="en-US" sz="2500" dirty="0"/>
              <a:t>Science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Geological / bathymetric surveys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Underwater archeology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Ocean current measurement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Deep ocean exploration</a:t>
            </a:r>
            <a:endParaRPr lang="en-US" sz="2200" dirty="0" smtClean="0"/>
          </a:p>
          <a:p>
            <a:pPr eaLnBrk="1">
              <a:lnSpc>
                <a:spcPct val="83000"/>
              </a:lnSpc>
            </a:pPr>
            <a:endParaRPr lang="en-US" sz="2500" dirty="0" smtClean="0"/>
          </a:p>
          <a:p>
            <a:pPr eaLnBrk="1">
              <a:lnSpc>
                <a:spcPct val="83000"/>
              </a:lnSpc>
            </a:pPr>
            <a:r>
              <a:rPr lang="en-US" sz="2500" dirty="0" smtClean="0"/>
              <a:t>Government</a:t>
            </a:r>
            <a:endParaRPr lang="en-US" sz="2500" dirty="0"/>
          </a:p>
          <a:p>
            <a:pPr lvl="1" eaLnBrk="1">
              <a:lnSpc>
                <a:spcPct val="83000"/>
              </a:lnSpc>
            </a:pPr>
            <a:r>
              <a:rPr lang="en-US" sz="2200" dirty="0"/>
              <a:t>Fish population management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Costal </a:t>
            </a:r>
            <a:r>
              <a:rPr lang="en-US" sz="2200" dirty="0" smtClean="0"/>
              <a:t>inspection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 smtClean="0"/>
              <a:t>Harbor safety</a:t>
            </a:r>
          </a:p>
          <a:p>
            <a:pPr eaLnBrk="1">
              <a:lnSpc>
                <a:spcPct val="83000"/>
              </a:lnSpc>
            </a:pPr>
            <a:endParaRPr lang="en-US" sz="2500" dirty="0" smtClean="0"/>
          </a:p>
          <a:p>
            <a:pPr eaLnBrk="1">
              <a:lnSpc>
                <a:spcPct val="83000"/>
              </a:lnSpc>
            </a:pPr>
            <a:r>
              <a:rPr lang="en-US" sz="2500" dirty="0" smtClean="0"/>
              <a:t>Industry</a:t>
            </a:r>
            <a:endParaRPr lang="en-US" sz="2500" dirty="0"/>
          </a:p>
          <a:p>
            <a:pPr lvl="1" eaLnBrk="1">
              <a:lnSpc>
                <a:spcPct val="83000"/>
              </a:lnSpc>
            </a:pPr>
            <a:r>
              <a:rPr lang="en-US" sz="2200" dirty="0"/>
              <a:t>Oil field </a:t>
            </a:r>
            <a:r>
              <a:rPr lang="en-US" sz="2200" dirty="0" smtClean="0"/>
              <a:t>discovery/maintenance</a:t>
            </a:r>
            <a:endParaRPr lang="en-US" sz="2200" dirty="0"/>
          </a:p>
          <a:p>
            <a:pPr lvl="1" eaLnBrk="1">
              <a:lnSpc>
                <a:spcPct val="83000"/>
              </a:lnSpc>
            </a:pPr>
            <a:endParaRPr lang="en-US" sz="2200" dirty="0"/>
          </a:p>
        </p:txBody>
      </p:sp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7600" y="2491462"/>
            <a:ext cx="4008960" cy="28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5"/>
          <p:cNvSpPr txBox="1">
            <a:spLocks noChangeArrowheads="1"/>
          </p:cNvSpPr>
          <p:nvPr/>
        </p:nvSpPr>
        <p:spPr bwMode="auto">
          <a:xfrm>
            <a:off x="6922080" y="5433691"/>
            <a:ext cx="1728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WHOI,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SNR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04900"/>
            <a:ext cx="76962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9771"/>
          <a:stretch>
            <a:fillRect/>
          </a:stretch>
        </p:blipFill>
        <p:spPr>
          <a:xfrm>
            <a:off x="260350" y="1938754"/>
            <a:ext cx="4452630" cy="72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900" y="2044699"/>
            <a:ext cx="3721100" cy="66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3200400"/>
            <a:ext cx="2039756" cy="2087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200400"/>
            <a:ext cx="5816600" cy="214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5746750"/>
            <a:ext cx="27051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4085" y="5746750"/>
            <a:ext cx="237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Reduces to single tap: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3352799" y="5746750"/>
            <a:ext cx="2705101" cy="723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2971800"/>
            <a:ext cx="8364356" cy="2451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" y="3107323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Reduced Channel Convolution Matrix: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308986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Matrix Product: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76200" y="1938754"/>
            <a:ext cx="4636780" cy="723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200" y="16002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Approximation: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>
            <a:endCxn id="8" idx="1"/>
          </p:cNvCxnSpPr>
          <p:nvPr/>
        </p:nvCxnSpPr>
        <p:spPr>
          <a:xfrm>
            <a:off x="4712980" y="2374899"/>
            <a:ext cx="70992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12980" y="1600200"/>
            <a:ext cx="70992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Amplitude of MMSE Eq. </a:t>
            </a:r>
            <a:r>
              <a:rPr lang="en-US" dirty="0" err="1" smtClean="0"/>
              <a:t>Coeff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3124200"/>
            <a:ext cx="2959100" cy="3257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38" y="1219200"/>
            <a:ext cx="5081762" cy="3105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600" y="1600200"/>
            <a:ext cx="152400" cy="38100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638259" y="2543341"/>
            <a:ext cx="4400883" cy="3276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41300" y="1600200"/>
            <a:ext cx="6083300" cy="1524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2028031" y="3838575"/>
            <a:ext cx="97155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14600" y="3886200"/>
            <a:ext cx="785638" cy="685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76600" y="43535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 dB difference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104257" y="1447800"/>
            <a:ext cx="353943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dirty="0" smtClean="0"/>
              <a:t>Tap #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4800600" y="4876800"/>
            <a:ext cx="365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feed-forward equalizer coefficient has much larger amplitude than others</a:t>
            </a:r>
            <a:endParaRPr lang="en-US" sz="24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Multi-tap correlation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5333"/>
          <a:stretch>
            <a:fillRect/>
          </a:stretch>
        </p:blipFill>
        <p:spPr>
          <a:xfrm>
            <a:off x="1295400" y="1123121"/>
            <a:ext cx="6243148" cy="2915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146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Multi-tap</a:t>
            </a:r>
          </a:p>
          <a:p>
            <a:r>
              <a:rPr lang="en-US" dirty="0" smtClean="0"/>
              <a:t>AR(1)model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16903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SNR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011785"/>
            <a:ext cx="2838450" cy="2693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9250" y="4080219"/>
            <a:ext cx="2266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linear correlation between inverse of first channel tap and first MMSE Eq. tap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rot="10800000" flipV="1">
            <a:off x="4114800" y="4818883"/>
            <a:ext cx="1314450" cy="48053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 of observed noise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Channel Estimation Model:</a:t>
            </a:r>
          </a:p>
          <a:p>
            <a:r>
              <a:rPr lang="en-US" dirty="0" smtClean="0"/>
              <a:t>Data Model:</a:t>
            </a:r>
          </a:p>
          <a:p>
            <a:endParaRPr lang="en-US" dirty="0" smtClean="0"/>
          </a:p>
          <a:p>
            <a:r>
              <a:rPr lang="en-US" dirty="0" smtClean="0"/>
              <a:t>Effective Noise:  </a:t>
            </a:r>
          </a:p>
          <a:p>
            <a:r>
              <a:rPr lang="en-US" dirty="0" smtClean="0"/>
              <a:t>Effective Noise Correlation: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0" y="1417074"/>
            <a:ext cx="2127250" cy="411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58801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225800"/>
            <a:ext cx="2768600" cy="35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273550"/>
            <a:ext cx="6248400" cy="20828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 to estimate</a:t>
            </a:r>
            <a:br>
              <a:rPr lang="en-US" dirty="0" smtClean="0"/>
            </a:br>
            <a:r>
              <a:rPr lang="en-US" dirty="0" smtClean="0"/>
              <a:t>effective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 estimate of the effective noise: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Assume noise statistics slowly varying and calculate correlation of estimate noise </a:t>
            </a:r>
            <a:r>
              <a:rPr lang="en-US" dirty="0" err="1" smtClean="0"/>
              <a:t>vec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RLS Update: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905000"/>
            <a:ext cx="2730500" cy="43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912" y="2336800"/>
            <a:ext cx="5753100" cy="3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65600"/>
            <a:ext cx="67310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850" y="5156200"/>
            <a:ext cx="2654300" cy="8636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Question: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1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How does channel length estimation effect equalization performance?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DFE </a:t>
            </a:r>
            <a:r>
              <a:rPr lang="en-US" dirty="0" err="1" smtClean="0"/>
              <a:t>Eq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Vector of data RX data and TX data est.</a:t>
            </a:r>
          </a:p>
          <a:p>
            <a:endParaRPr lang="en-US" dirty="0" smtClean="0"/>
          </a:p>
          <a:p>
            <a:r>
              <a:rPr lang="en-US" dirty="0" smtClean="0"/>
              <a:t>Cost Function: 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953000"/>
            <a:ext cx="3352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Recall DFE Equations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9FF1D25F-4763-4587-8705-0613F0709F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11530"/>
          <a:stretch>
            <a:fillRect/>
          </a:stretch>
        </p:blipFill>
        <p:spPr bwMode="auto">
          <a:xfrm>
            <a:off x="625419" y="4343400"/>
            <a:ext cx="7886700" cy="39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/>
          <a:srcRect t="14286" b="12857"/>
          <a:stretch>
            <a:fillRect/>
          </a:stretch>
        </p:blipFill>
        <p:spPr bwMode="auto">
          <a:xfrm>
            <a:off x="2628900" y="2085975"/>
            <a:ext cx="262890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438400"/>
            <a:ext cx="187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2752725"/>
            <a:ext cx="1562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39"/>
          <p:cNvSpPr/>
          <p:nvPr/>
        </p:nvSpPr>
        <p:spPr>
          <a:xfrm>
            <a:off x="2514600" y="2087880"/>
            <a:ext cx="2743200" cy="10363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562600" y="2362200"/>
            <a:ext cx="3053938" cy="7124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14400" y="21336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Solution to Weiner-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Hopf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Eq.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8562" y="2023646"/>
            <a:ext cx="3015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MMSE Sol. Using Channel Model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1524000"/>
            <a:ext cx="4191000" cy="461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253" y="2385553"/>
            <a:ext cx="2832866" cy="66564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09800" y="1524000"/>
            <a:ext cx="4343400" cy="4996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800600" y="4572000"/>
            <a:ext cx="3200400" cy="12192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Channel Length Mismatch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Model: True channel is estimate + offset</a:t>
            </a:r>
          </a:p>
          <a:p>
            <a:endParaRPr lang="en-US" dirty="0" smtClean="0"/>
          </a:p>
          <a:p>
            <a:r>
              <a:rPr lang="en-US" i="1" dirty="0" smtClean="0"/>
              <a:t>Example</a:t>
            </a:r>
            <a:r>
              <a:rPr lang="en-US" dirty="0" smtClean="0"/>
              <a:t>: Static Channel</a:t>
            </a:r>
          </a:p>
          <a:p>
            <a:pPr lvl="1"/>
            <a:r>
              <a:rPr lang="en-US" dirty="0" smtClean="0"/>
              <a:t>True Channel length = 3</a:t>
            </a:r>
          </a:p>
          <a:p>
            <a:pPr lvl="1"/>
            <a:r>
              <a:rPr lang="en-US" dirty="0" smtClean="0"/>
              <a:t>Est. Channel Length =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981200"/>
            <a:ext cx="1762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438650"/>
            <a:ext cx="2609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5276850"/>
            <a:ext cx="2895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4866" y="5054601"/>
            <a:ext cx="2190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5074920"/>
            <a:ext cx="1524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5029200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5029200"/>
            <a:ext cx="257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14"/>
          <p:cNvGrpSpPr/>
          <p:nvPr/>
        </p:nvGrpSpPr>
        <p:grpSpPr>
          <a:xfrm>
            <a:off x="5867400" y="4953000"/>
            <a:ext cx="152400" cy="533400"/>
            <a:chOff x="5638800" y="2971006"/>
            <a:chExt cx="153194" cy="1373188"/>
          </a:xfrm>
        </p:grpSpPr>
        <p:cxnSp>
          <p:nvCxnSpPr>
            <p:cNvPr id="16" name="Straight Connector 15"/>
            <p:cNvCxnSpPr/>
            <p:nvPr/>
          </p:nvCxnSpPr>
          <p:spPr>
            <a:xfrm rot="10800000">
              <a:off x="5639594" y="2971006"/>
              <a:ext cx="1524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953794" y="3656806"/>
              <a:ext cx="13716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39594" y="4342606"/>
              <a:ext cx="1524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2"/>
          <p:cNvGrpSpPr/>
          <p:nvPr/>
        </p:nvGrpSpPr>
        <p:grpSpPr>
          <a:xfrm flipH="1">
            <a:off x="6477000" y="4953000"/>
            <a:ext cx="152400" cy="533400"/>
            <a:chOff x="5638800" y="2971006"/>
            <a:chExt cx="153194" cy="1373188"/>
          </a:xfrm>
        </p:grpSpPr>
        <p:cxnSp>
          <p:nvCxnSpPr>
            <p:cNvPr id="24" name="Straight Connector 23"/>
            <p:cNvCxnSpPr/>
            <p:nvPr/>
          </p:nvCxnSpPr>
          <p:spPr>
            <a:xfrm rot="10800000">
              <a:off x="5639594" y="2971006"/>
              <a:ext cx="1524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953794" y="3656806"/>
              <a:ext cx="13716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639594" y="4342606"/>
              <a:ext cx="1524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/>
          <a:srcRect l="2632" t="27907" r="78947" b="25581"/>
          <a:stretch>
            <a:fillRect/>
          </a:stretch>
        </p:blipFill>
        <p:spPr bwMode="auto">
          <a:xfrm>
            <a:off x="7060141" y="4995335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/>
          <a:srcRect l="5839" t="30000" r="82482" b="30000"/>
          <a:stretch>
            <a:fillRect/>
          </a:stretch>
        </p:blipFill>
        <p:spPr bwMode="auto">
          <a:xfrm>
            <a:off x="6248400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DFE: Channel Estimation Errors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8175" y="1438275"/>
            <a:ext cx="2181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448175"/>
            <a:ext cx="3390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143375"/>
            <a:ext cx="4276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410200"/>
            <a:ext cx="4352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3725" y="4953000"/>
            <a:ext cx="21050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038475"/>
            <a:ext cx="36671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33400" y="1676400"/>
            <a:ext cx="382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Split opt. DFE into estimate plus offset: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2209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 of equalizer (from estimated channel):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81000" y="3657600"/>
            <a:ext cx="7239000" cy="2209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" y="3810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 of equalizer offset:</a:t>
            </a:r>
            <a:endParaRPr lang="en-US" dirty="0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8"/>
          <a:srcRect t="16327"/>
          <a:stretch>
            <a:fillRect/>
          </a:stretch>
        </p:blipFill>
        <p:spPr bwMode="auto">
          <a:xfrm>
            <a:off x="1659806" y="2971800"/>
            <a:ext cx="5524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9"/>
          <a:srcRect t="13115" b="21311"/>
          <a:stretch>
            <a:fillRect/>
          </a:stretch>
        </p:blipFill>
        <p:spPr bwMode="auto">
          <a:xfrm>
            <a:off x="1735392" y="2590800"/>
            <a:ext cx="661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DFE: Mean squared error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1686232"/>
            <a:ext cx="21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DFE error: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" y="2286000"/>
            <a:ext cx="344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expected squared error: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3048000"/>
            <a:ext cx="493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expected squared error (Channel Form):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8813" y="4343400"/>
            <a:ext cx="528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expected squared error (Excess Error Form):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52400" y="4267200"/>
            <a:ext cx="8839200" cy="2057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2000" y="59406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MAE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>
          <a:xfrm rot="16200000" flipV="1">
            <a:off x="819150" y="5731073"/>
            <a:ext cx="304800" cy="114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1800" y="59406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Excess Error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rot="16200000" flipV="1">
            <a:off x="3181350" y="5578673"/>
            <a:ext cx="304800" cy="419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676400"/>
            <a:ext cx="23336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286000"/>
            <a:ext cx="4095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" y="3429000"/>
            <a:ext cx="80105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5181600"/>
            <a:ext cx="8229601" cy="41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Arrow Connector 26"/>
          <p:cNvCxnSpPr>
            <a:stCxn id="24" idx="0"/>
          </p:cNvCxnSpPr>
          <p:nvPr/>
        </p:nvCxnSpPr>
        <p:spPr>
          <a:xfrm rot="5400000" flipH="1" flipV="1">
            <a:off x="3601939" y="5580162"/>
            <a:ext cx="301823" cy="419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648200"/>
            <a:ext cx="17049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43BD0571-1B4C-5E46-B78E-DF75E6302E46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7</a:t>
            </a:fld>
            <a:endParaRPr lang="en-GB" dirty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dirty="0"/>
              <a:t>Applications planned /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development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>
              <a:lnSpc>
                <a:spcPct val="83000"/>
              </a:lnSpc>
            </a:pPr>
            <a:r>
              <a:rPr lang="en-US" sz="2500" dirty="0"/>
              <a:t>Ocean observation system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Costal observation </a:t>
            </a:r>
            <a:endParaRPr lang="en-US" sz="2200" dirty="0" smtClean="0"/>
          </a:p>
          <a:p>
            <a:pPr eaLnBrk="1">
              <a:lnSpc>
                <a:spcPct val="83000"/>
              </a:lnSpc>
            </a:pPr>
            <a:endParaRPr lang="en-US" sz="2500" dirty="0" smtClean="0"/>
          </a:p>
          <a:p>
            <a:pPr eaLnBrk="1">
              <a:lnSpc>
                <a:spcPct val="83000"/>
              </a:lnSpc>
            </a:pPr>
            <a:r>
              <a:rPr lang="en-US" sz="2500" dirty="0" smtClean="0"/>
              <a:t>Military</a:t>
            </a:r>
            <a:endParaRPr lang="en-US" sz="2500" dirty="0"/>
          </a:p>
          <a:p>
            <a:pPr lvl="1" eaLnBrk="1">
              <a:lnSpc>
                <a:spcPct val="83000"/>
              </a:lnSpc>
            </a:pPr>
            <a:r>
              <a:rPr lang="en-US" sz="2200" dirty="0"/>
              <a:t>Submarine communications (covert)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Ship inspection</a:t>
            </a:r>
            <a:endParaRPr lang="en-US" sz="2200" dirty="0" smtClean="0"/>
          </a:p>
          <a:p>
            <a:pPr eaLnBrk="1">
              <a:lnSpc>
                <a:spcPct val="83000"/>
              </a:lnSpc>
            </a:pPr>
            <a:endParaRPr lang="en-US" sz="2500" dirty="0" smtClean="0"/>
          </a:p>
          <a:p>
            <a:pPr eaLnBrk="1">
              <a:lnSpc>
                <a:spcPct val="83000"/>
              </a:lnSpc>
            </a:pPr>
            <a:r>
              <a:rPr lang="en-US" sz="2500" dirty="0" smtClean="0"/>
              <a:t>Networking</a:t>
            </a:r>
            <a:endParaRPr lang="en-US" sz="2500" dirty="0"/>
          </a:p>
          <a:p>
            <a:pPr lvl="1" eaLnBrk="1">
              <a:lnSpc>
                <a:spcPct val="83000"/>
              </a:lnSpc>
            </a:pPr>
            <a:r>
              <a:rPr lang="en-US" sz="2200" dirty="0"/>
              <a:t>Mobile sensor networks (DARPA)</a:t>
            </a:r>
            <a:endParaRPr lang="en-US" sz="2200" dirty="0" smtClean="0"/>
          </a:p>
          <a:p>
            <a:pPr eaLnBrk="1">
              <a:lnSpc>
                <a:spcPct val="83000"/>
              </a:lnSpc>
            </a:pPr>
            <a:endParaRPr lang="en-US" sz="2500" dirty="0" smtClean="0"/>
          </a:p>
          <a:p>
            <a:pPr eaLnBrk="1">
              <a:lnSpc>
                <a:spcPct val="83000"/>
              </a:lnSpc>
            </a:pPr>
            <a:r>
              <a:rPr lang="en-US" sz="2500" dirty="0" smtClean="0"/>
              <a:t>Vehicle </a:t>
            </a:r>
            <a:r>
              <a:rPr lang="en-US" sz="2500" dirty="0"/>
              <a:t>deployment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Multiple vehicles deployed simultaneously</a:t>
            </a:r>
          </a:p>
          <a:p>
            <a:pPr lvl="1" eaLnBrk="1">
              <a:lnSpc>
                <a:spcPct val="83000"/>
              </a:lnSpc>
            </a:pPr>
            <a:r>
              <a:rPr lang="en-US" sz="2200" dirty="0"/>
              <a:t>Resource sharing among vehicles</a:t>
            </a:r>
          </a:p>
          <a:p>
            <a:pPr lvl="1" eaLnBrk="1">
              <a:lnSpc>
                <a:spcPct val="83000"/>
              </a:lnSpc>
            </a:pPr>
            <a:endParaRPr lang="en-US" sz="2200" dirty="0"/>
          </a:p>
          <a:p>
            <a:pPr lvl="1" eaLnBrk="1">
              <a:lnSpc>
                <a:spcPct val="83000"/>
              </a:lnSpc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error vector (same as for LE)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Outer product w/ extended data vector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Subtract estimated channel offset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Split Estimated Channel offset into FB and other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Plug values into equalizer equation</a:t>
            </a:r>
          </a:p>
          <a:p>
            <a:pPr marL="514350" indent="-51435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DFE: Offset Est. and Compensation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24025"/>
            <a:ext cx="2057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667000"/>
            <a:ext cx="2590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657600"/>
            <a:ext cx="2724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/>
          <a:srcRect t="15238"/>
          <a:stretch>
            <a:fillRect/>
          </a:stretch>
        </p:blipFill>
        <p:spPr bwMode="auto">
          <a:xfrm>
            <a:off x="685800" y="5486400"/>
            <a:ext cx="7962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4572000"/>
            <a:ext cx="6000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7"/>
          <a:srcRect t="9508"/>
          <a:stretch>
            <a:fillRect/>
          </a:stretch>
        </p:blipFill>
        <p:spPr bwMode="auto">
          <a:xfrm>
            <a:off x="3505200" y="4454013"/>
            <a:ext cx="600075" cy="3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8"/>
          <a:srcRect t="3947" b="7895"/>
          <a:stretch>
            <a:fillRect/>
          </a:stretch>
        </p:blipFill>
        <p:spPr bwMode="auto">
          <a:xfrm>
            <a:off x="3505200" y="4738688"/>
            <a:ext cx="6762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Arrow Connector 20"/>
          <p:cNvCxnSpPr>
            <a:stCxn id="32775" idx="3"/>
            <a:endCxn id="32776" idx="1"/>
          </p:cNvCxnSpPr>
          <p:nvPr/>
        </p:nvCxnSpPr>
        <p:spPr>
          <a:xfrm flipV="1">
            <a:off x="3267075" y="4617782"/>
            <a:ext cx="238125" cy="159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2775" idx="3"/>
            <a:endCxn id="32777" idx="1"/>
          </p:cNvCxnSpPr>
          <p:nvPr/>
        </p:nvCxnSpPr>
        <p:spPr>
          <a:xfrm>
            <a:off x="3267075" y="4776788"/>
            <a:ext cx="238125" cy="121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448" t="5918" r="2448"/>
          <a:stretch>
            <a:fillRect/>
          </a:stretch>
        </p:blipFill>
        <p:spPr bwMode="auto">
          <a:xfrm>
            <a:off x="3575284" y="1295400"/>
            <a:ext cx="539515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5505" t="2842" r="2485" b="1706"/>
          <a:stretch>
            <a:fillRect/>
          </a:stretch>
        </p:blipFill>
        <p:spPr bwMode="auto">
          <a:xfrm>
            <a:off x="381001" y="3273706"/>
            <a:ext cx="5410199" cy="302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Simulation: </a:t>
            </a:r>
            <a:br>
              <a:rPr lang="en-US" dirty="0" smtClean="0"/>
            </a:br>
            <a:r>
              <a:rPr lang="en-US" dirty="0" smtClean="0"/>
              <a:t>DFE Time-Invariant Channel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53200" y="4648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Performance gap due to feedback path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658100" y="3543300"/>
            <a:ext cx="12954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6019800" y="51054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8268494" y="3314700"/>
            <a:ext cx="1447006" cy="7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5449094" y="5295106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" y="1598474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 Parameters: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True Channel Length = 7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Est. Channel Length = 6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Equalizer = DFE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fb</a:t>
            </a:r>
            <a:r>
              <a:rPr lang="en-US" dirty="0" smtClean="0"/>
              <a:t> = 5</a:t>
            </a:r>
          </a:p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t="752" r="4206"/>
          <a:stretch>
            <a:fillRect/>
          </a:stretch>
        </p:blipFill>
        <p:spPr bwMode="auto">
          <a:xfrm>
            <a:off x="3093603" y="1295399"/>
            <a:ext cx="5897997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t="5464"/>
          <a:stretch>
            <a:fillRect/>
          </a:stretch>
        </p:blipFill>
        <p:spPr bwMode="auto">
          <a:xfrm>
            <a:off x="152400" y="3352800"/>
            <a:ext cx="560257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Simulation: </a:t>
            </a:r>
            <a:br>
              <a:rPr lang="en-US" dirty="0" smtClean="0"/>
            </a:br>
            <a:r>
              <a:rPr lang="en-US" dirty="0" smtClean="0"/>
              <a:t>DFE Rayleigh Fading Channel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4724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uncompensated channel motion “noise”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>
            <a:off x="5410200" y="4191000"/>
            <a:ext cx="685800" cy="856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rot="5400000" flipH="1" flipV="1">
            <a:off x="6838950" y="3028950"/>
            <a:ext cx="2286000" cy="1104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96000" y="5486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Performance gap appears due to channel time variability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5410994" y="5561806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8687197" y="3428603"/>
            <a:ext cx="609600" cy="79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5791200" y="5486400"/>
            <a:ext cx="381000" cy="306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7658100" y="4152900"/>
            <a:ext cx="1981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5800" y="16002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 Parameters: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True Channel Length = 4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Est. Channel Length = 3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Equalizer = DFE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fb</a:t>
            </a:r>
            <a:r>
              <a:rPr lang="en-US" dirty="0" smtClean="0"/>
              <a:t> = 3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Coherence time = 1s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Setup: RACE08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13716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 Signal Parameters: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12 kHz carrier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6510 </a:t>
            </a:r>
            <a:r>
              <a:rPr lang="en-US" dirty="0" err="1" smtClean="0"/>
              <a:t>ksym</a:t>
            </a:r>
            <a:r>
              <a:rPr lang="en-US" dirty="0" smtClean="0"/>
              <a:t>/s (~6 kHz bandwidth)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BPSK encoding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Used 1 receiving element (of 12)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39062.5 samples / second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295400"/>
            <a:ext cx="53816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 l="7073" t="16600" r="8374" b="2286"/>
          <a:stretch>
            <a:fillRect/>
          </a:stretch>
        </p:blipFill>
        <p:spPr bwMode="auto">
          <a:xfrm>
            <a:off x="685800" y="3709767"/>
            <a:ext cx="3429746" cy="269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/>
          <a:srcRect l="4930" t="17011" r="9155" b="2286"/>
          <a:stretch>
            <a:fillRect/>
          </a:stretch>
        </p:blipFill>
        <p:spPr bwMode="auto">
          <a:xfrm>
            <a:off x="4953000" y="3705225"/>
            <a:ext cx="3235575" cy="26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Setup: RACE08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Channel Est. Parameters:</a:t>
            </a:r>
          </a:p>
          <a:p>
            <a:pPr lvl="1">
              <a:buNone/>
            </a:pPr>
            <a:r>
              <a:rPr lang="en-US" dirty="0" smtClean="0"/>
              <a:t>N</a:t>
            </a:r>
            <a:r>
              <a:rPr lang="en-US" baseline="-25000" dirty="0" smtClean="0"/>
              <a:t>a</a:t>
            </a:r>
            <a:r>
              <a:rPr lang="en-US" dirty="0" smtClean="0"/>
              <a:t> = 2,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= 6</a:t>
            </a:r>
          </a:p>
          <a:p>
            <a:r>
              <a:rPr lang="en-US" dirty="0" smtClean="0"/>
              <a:t>Equalizer = DFE</a:t>
            </a:r>
          </a:p>
          <a:p>
            <a:pPr lvl="1">
              <a:buNone/>
            </a:pPr>
            <a:r>
              <a:rPr lang="en-US" dirty="0" smtClean="0"/>
              <a:t>L</a:t>
            </a:r>
            <a:r>
              <a:rPr lang="en-US" baseline="-25000" dirty="0" smtClean="0"/>
              <a:t>a</a:t>
            </a:r>
            <a:r>
              <a:rPr lang="en-US" dirty="0" smtClean="0"/>
              <a:t> = 5,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= 3</a:t>
            </a:r>
          </a:p>
          <a:p>
            <a:r>
              <a:rPr lang="en-US" dirty="0" smtClean="0"/>
              <a:t>Packet Length: </a:t>
            </a:r>
          </a:p>
          <a:p>
            <a:pPr lvl="1">
              <a:buNone/>
            </a:pPr>
            <a:r>
              <a:rPr lang="en-US" dirty="0" smtClean="0"/>
              <a:t>25000 sym</a:t>
            </a:r>
          </a:p>
          <a:p>
            <a:r>
              <a:rPr lang="en-US" dirty="0" smtClean="0"/>
              <a:t>RLS Parameters:</a:t>
            </a:r>
          </a:p>
          <a:p>
            <a:pPr lvl="1">
              <a:buNone/>
            </a:pPr>
            <a:r>
              <a:rPr lang="el-GR" dirty="0" smtClean="0"/>
              <a:t>λ</a:t>
            </a:r>
            <a:r>
              <a:rPr lang="en-US" dirty="0" smtClean="0"/>
              <a:t>=0.996</a:t>
            </a:r>
          </a:p>
          <a:p>
            <a:pPr lvl="1">
              <a:buNone/>
            </a:pPr>
            <a:r>
              <a:rPr lang="en-US" dirty="0" err="1" smtClean="0"/>
              <a:t>N</a:t>
            </a:r>
            <a:r>
              <a:rPr lang="en-US" baseline="-25000" dirty="0" err="1" smtClean="0"/>
              <a:t>train</a:t>
            </a:r>
            <a:r>
              <a:rPr lang="en-US" dirty="0" smtClean="0"/>
              <a:t> = 1000 sym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113" t="16600" r="6338" b="2286"/>
          <a:stretch>
            <a:fillRect/>
          </a:stretch>
        </p:blipFill>
        <p:spPr bwMode="auto">
          <a:xfrm>
            <a:off x="4495800" y="2221468"/>
            <a:ext cx="4343400" cy="340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6096000" y="519326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19800" y="580286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Samples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rot="16200000" flipV="1">
            <a:off x="6227412" y="5442856"/>
            <a:ext cx="533400" cy="186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t="2542" r="843"/>
          <a:stretch>
            <a:fillRect/>
          </a:stretch>
        </p:blipFill>
        <p:spPr bwMode="auto">
          <a:xfrm>
            <a:off x="4267200" y="1295400"/>
            <a:ext cx="4727547" cy="264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267" t="4906"/>
          <a:stretch>
            <a:fillRect/>
          </a:stretch>
        </p:blipFill>
        <p:spPr bwMode="auto">
          <a:xfrm>
            <a:off x="1" y="3344688"/>
            <a:ext cx="5486399" cy="30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Results: RACE08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25F-4763-4587-8705-0613F0709F2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2590800"/>
            <a:ext cx="2019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Adaptation</a:t>
            </a:r>
          </a:p>
          <a:p>
            <a:r>
              <a:rPr lang="en-US" dirty="0" smtClean="0"/>
              <a:t>outperforms others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3771871" y="2590800"/>
            <a:ext cx="2857529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</p:cNvCxnSpPr>
          <p:nvPr/>
        </p:nvCxnSpPr>
        <p:spPr>
          <a:xfrm rot="16200000" flipH="1">
            <a:off x="2009084" y="3990283"/>
            <a:ext cx="1868269" cy="3619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13716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Direct Adaptation DFE = standard DA DFE</a:t>
            </a:r>
          </a:p>
          <a:p>
            <a:r>
              <a:rPr lang="en-US" sz="1600" b="1" i="1" dirty="0" smtClean="0"/>
              <a:t>Chan. Est., Error Estimated DFE </a:t>
            </a:r>
            <a:r>
              <a:rPr lang="en-US" sz="1600" b="1" dirty="0" smtClean="0"/>
              <a:t>= Previous method</a:t>
            </a:r>
          </a:p>
          <a:p>
            <a:r>
              <a:rPr lang="en-US" sz="1600" b="1" i="1" dirty="0" smtClean="0"/>
              <a:t>Chan Est., Biased Removed DFE </a:t>
            </a:r>
            <a:r>
              <a:rPr lang="en-US" sz="1600" b="1" dirty="0" smtClean="0"/>
              <a:t>= Proposed Method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1918" y="4800600"/>
            <a:ext cx="3622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Method (Biased Removed)</a:t>
            </a:r>
            <a:br>
              <a:rPr lang="en-US" dirty="0" smtClean="0"/>
            </a:br>
            <a:r>
              <a:rPr lang="en-US" dirty="0" smtClean="0"/>
              <a:t>outperforms error est. DFE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rot="5400000" flipH="1" flipV="1">
            <a:off x="6866880" y="3514079"/>
            <a:ext cx="1752600" cy="8204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1"/>
          </p:cNvCxnSpPr>
          <p:nvPr/>
        </p:nvCxnSpPr>
        <p:spPr>
          <a:xfrm rot="10800000" flipV="1">
            <a:off x="4572000" y="5123766"/>
            <a:ext cx="949918" cy="2864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Effect of channel length mismatch is proportional to energy in channel that is not modeled</a:t>
            </a:r>
          </a:p>
          <a:p>
            <a:endParaRPr lang="en-US" dirty="0" smtClean="0"/>
          </a:p>
          <a:p>
            <a:r>
              <a:rPr lang="en-US" dirty="0" smtClean="0"/>
              <a:t>DA equalization does not suffer from bad channel length information</a:t>
            </a:r>
          </a:p>
          <a:p>
            <a:pPr lvl="1"/>
            <a:r>
              <a:rPr lang="en-US" dirty="0" smtClean="0"/>
              <a:t>No way to include information in algorithm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Can recover some of the lost energy adaptively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December 10,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9798-388C-9149-8ED3-B590767F7CE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Ballard Blair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5302902" y="2325515"/>
            <a:ext cx="2088498" cy="2944002"/>
          </a:xfrm>
          <a:custGeom>
            <a:avLst/>
            <a:gdLst>
              <a:gd name="connsiteX0" fmla="*/ 82471 w 2185488"/>
              <a:gd name="connsiteY0" fmla="*/ 0 h 2944002"/>
              <a:gd name="connsiteX1" fmla="*/ 659769 w 2185488"/>
              <a:gd name="connsiteY1" fmla="*/ 676213 h 2944002"/>
              <a:gd name="connsiteX2" fmla="*/ 74224 w 2185488"/>
              <a:gd name="connsiteY2" fmla="*/ 1566836 h 2944002"/>
              <a:gd name="connsiteX3" fmla="*/ 1105114 w 2185488"/>
              <a:gd name="connsiteY3" fmla="*/ 1954421 h 2944002"/>
              <a:gd name="connsiteX4" fmla="*/ 329884 w 2185488"/>
              <a:gd name="connsiteY4" fmla="*/ 2795565 h 2944002"/>
              <a:gd name="connsiteX5" fmla="*/ 1921580 w 2185488"/>
              <a:gd name="connsiteY5" fmla="*/ 2845044 h 2944002"/>
              <a:gd name="connsiteX6" fmla="*/ 1913332 w 2185488"/>
              <a:gd name="connsiteY6" fmla="*/ 2853290 h 294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488" h="2944002">
                <a:moveTo>
                  <a:pt x="82471" y="0"/>
                </a:moveTo>
                <a:cubicBezTo>
                  <a:pt x="371807" y="207537"/>
                  <a:pt x="661143" y="415074"/>
                  <a:pt x="659769" y="676213"/>
                </a:cubicBezTo>
                <a:cubicBezTo>
                  <a:pt x="658395" y="937352"/>
                  <a:pt x="0" y="1353801"/>
                  <a:pt x="74224" y="1566836"/>
                </a:cubicBezTo>
                <a:cubicBezTo>
                  <a:pt x="148448" y="1779871"/>
                  <a:pt x="1062504" y="1749633"/>
                  <a:pt x="1105114" y="1954421"/>
                </a:cubicBezTo>
                <a:cubicBezTo>
                  <a:pt x="1147724" y="2159209"/>
                  <a:pt x="193806" y="2647128"/>
                  <a:pt x="329884" y="2795565"/>
                </a:cubicBezTo>
                <a:cubicBezTo>
                  <a:pt x="465962" y="2944002"/>
                  <a:pt x="1657672" y="2835423"/>
                  <a:pt x="1921580" y="2845044"/>
                </a:cubicBezTo>
                <a:cubicBezTo>
                  <a:pt x="2185488" y="2854665"/>
                  <a:pt x="1913332" y="2853290"/>
                  <a:pt x="1913332" y="285329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9A6BEA9E-C29C-A940-ABC2-3AFD0242B772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8</a:t>
            </a:fld>
            <a:endParaRPr lang="en-GB" dirty="0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/>
              <a:t>Technology for communication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400960" cy="4524955"/>
          </a:xfrm>
        </p:spPr>
        <p:txBody>
          <a:bodyPr>
            <a:normAutofit lnSpcReduction="10000"/>
          </a:bodyPr>
          <a:lstStyle/>
          <a:p>
            <a:pPr eaLnBrk="1">
              <a:lnSpc>
                <a:spcPct val="73000"/>
              </a:lnSpc>
            </a:pPr>
            <a:r>
              <a:rPr lang="en-US" sz="2200" dirty="0" smtClean="0"/>
              <a:t>Radio Frequency </a:t>
            </a:r>
            <a:r>
              <a:rPr lang="en-US" sz="2200" dirty="0"/>
              <a:t>(~1m range)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Absorbed by seawater</a:t>
            </a:r>
            <a:endParaRPr lang="en-US" sz="1800" dirty="0" smtClean="0"/>
          </a:p>
          <a:p>
            <a:pPr eaLnBrk="1">
              <a:lnSpc>
                <a:spcPct val="73000"/>
              </a:lnSpc>
            </a:pPr>
            <a:endParaRPr lang="en-US" sz="2200" dirty="0" smtClean="0"/>
          </a:p>
          <a:p>
            <a:pPr eaLnBrk="1">
              <a:lnSpc>
                <a:spcPct val="73000"/>
              </a:lnSpc>
            </a:pPr>
            <a:r>
              <a:rPr lang="en-US" sz="2200" dirty="0" smtClean="0"/>
              <a:t>Light </a:t>
            </a:r>
            <a:r>
              <a:rPr lang="en-US" sz="2200" dirty="0"/>
              <a:t>(~100m range)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Hard to aim/control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High attenuation except for blue/</a:t>
            </a:r>
            <a:r>
              <a:rPr lang="en-US" sz="1800" dirty="0" smtClean="0"/>
              <a:t>green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 smtClean="0"/>
              <a:t>Strong dependence on water clarity</a:t>
            </a:r>
          </a:p>
          <a:p>
            <a:pPr eaLnBrk="1">
              <a:lnSpc>
                <a:spcPct val="73000"/>
              </a:lnSpc>
            </a:pPr>
            <a:endParaRPr lang="en-US" sz="2200" dirty="0" smtClean="0"/>
          </a:p>
          <a:p>
            <a:pPr eaLnBrk="1">
              <a:lnSpc>
                <a:spcPct val="73000"/>
              </a:lnSpc>
            </a:pPr>
            <a:r>
              <a:rPr lang="en-US" sz="2200" dirty="0" smtClean="0"/>
              <a:t>Ultra </a:t>
            </a:r>
            <a:r>
              <a:rPr lang="en-US" sz="2200" dirty="0"/>
              <a:t>Low Frequency (~100 km)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Massive antennas  (miles long)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Very narrowband (~50 Hz)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Not practical outside of navy</a:t>
            </a:r>
            <a:endParaRPr lang="en-US" sz="1800" dirty="0" smtClean="0"/>
          </a:p>
          <a:p>
            <a:pPr eaLnBrk="1">
              <a:lnSpc>
                <a:spcPct val="73000"/>
              </a:lnSpc>
            </a:pPr>
            <a:endParaRPr lang="en-US" sz="2200" dirty="0" smtClean="0"/>
          </a:p>
          <a:p>
            <a:pPr eaLnBrk="1">
              <a:lnSpc>
                <a:spcPct val="73000"/>
              </a:lnSpc>
            </a:pPr>
            <a:r>
              <a:rPr lang="en-US" sz="2200" dirty="0" smtClean="0"/>
              <a:t>Cable</a:t>
            </a:r>
            <a:endParaRPr lang="en-US" sz="2200" dirty="0"/>
          </a:p>
          <a:p>
            <a:pPr lvl="1" eaLnBrk="1">
              <a:lnSpc>
                <a:spcPct val="73000"/>
              </a:lnSpc>
            </a:pPr>
            <a:r>
              <a:rPr lang="en-US" sz="1800" dirty="0"/>
              <a:t>Expensive/hard to deploy maintain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/>
              <a:t>Impractical for mobile work </a:t>
            </a:r>
            <a:r>
              <a:rPr lang="en-US" sz="1800" dirty="0" smtClean="0"/>
              <a:t>sites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 smtClean="0"/>
              <a:t>Ocean is too large to run cables everywhere</a:t>
            </a:r>
          </a:p>
          <a:p>
            <a:pPr lvl="1" eaLnBrk="1">
              <a:lnSpc>
                <a:spcPct val="73000"/>
              </a:lnSpc>
            </a:pPr>
            <a:r>
              <a:rPr lang="en-US" sz="1800" dirty="0" smtClean="0"/>
              <a:t>Can’t run more than one cable from a ship</a:t>
            </a:r>
          </a:p>
          <a:p>
            <a:pPr eaLnBrk="1">
              <a:lnSpc>
                <a:spcPct val="73000"/>
              </a:lnSpc>
              <a:buFont typeface="Wingdings" charset="2"/>
              <a:buNone/>
            </a:pPr>
            <a:endParaRPr lang="en-US" sz="2200" dirty="0"/>
          </a:p>
        </p:txBody>
      </p:sp>
      <p:sp>
        <p:nvSpPr>
          <p:cNvPr id="10" name="Oval 9"/>
          <p:cNvSpPr/>
          <p:nvPr/>
        </p:nvSpPr>
        <p:spPr>
          <a:xfrm>
            <a:off x="4610100" y="1651659"/>
            <a:ext cx="1752600" cy="6858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33900" y="1604329"/>
            <a:ext cx="114300" cy="37687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33900" y="1981200"/>
            <a:ext cx="114300" cy="37687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3293941" flipV="1">
            <a:off x="6038849" y="1776386"/>
            <a:ext cx="647700" cy="1122147"/>
          </a:xfrm>
          <a:prstGeom prst="arc">
            <a:avLst>
              <a:gd name="adj1" fmla="val 18306857"/>
              <a:gd name="adj2" fmla="val 319966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 rot="3293941" flipV="1">
            <a:off x="6112607" y="1855310"/>
            <a:ext cx="647700" cy="1122147"/>
          </a:xfrm>
          <a:prstGeom prst="arc">
            <a:avLst>
              <a:gd name="adj1" fmla="val 18306857"/>
              <a:gd name="adj2" fmla="val 319966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3293941" flipV="1">
            <a:off x="6188807" y="1931510"/>
            <a:ext cx="647700" cy="1122147"/>
          </a:xfrm>
          <a:prstGeom prst="arc">
            <a:avLst>
              <a:gd name="adj1" fmla="val 18306857"/>
              <a:gd name="adj2" fmla="val 319966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6667500" y="4000500"/>
            <a:ext cx="1752600" cy="609600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7277100" y="4000500"/>
            <a:ext cx="1752600" cy="609600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705600" y="4572000"/>
            <a:ext cx="2286000" cy="1588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91400" y="4724400"/>
            <a:ext cx="457995" cy="457200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7848997" y="4724798"/>
            <a:ext cx="457200" cy="456405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543800" y="4267200"/>
            <a:ext cx="304006" cy="228600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847806" y="4267200"/>
            <a:ext cx="305594" cy="228600"/>
          </a:xfrm>
          <a:prstGeom prst="line">
            <a:avLst/>
          </a:prstGeom>
          <a:ln w="730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362700" y="2337459"/>
            <a:ext cx="795214" cy="7427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87821" y="3106628"/>
            <a:ext cx="407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ooper Black"/>
                <a:cs typeface="Cooper Black"/>
              </a:rPr>
              <a:t>?</a:t>
            </a:r>
            <a:endParaRPr lang="en-US" sz="3600" dirty="0">
              <a:latin typeface="Cooper Black"/>
              <a:cs typeface="Coope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mtClean="0"/>
              <a:t>December 10, 2009</a:t>
            </a:r>
            <a:endParaRPr lang="en-GB" dirty="0"/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mtClean="0">
                <a:latin typeface="Times New Roman" charset="0"/>
              </a:rPr>
              <a:t>Ballard Blair</a:t>
            </a:r>
            <a:endParaRPr lang="en-GB">
              <a:latin typeface="Times New Roman" charset="0"/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fld id="{E6283A42-C02F-2049-91D5-6ED922E220B6}" type="slidenum">
              <a:rPr lang="en-GB"/>
              <a:pPr>
                <a:tabLst>
                  <a:tab pos="656650" algn="l"/>
                  <a:tab pos="1313299" algn="l"/>
                  <a:tab pos="1969949" algn="l"/>
                </a:tabLst>
              </a:pPr>
              <a:t>9</a:t>
            </a:fld>
            <a:endParaRPr lang="en-GB" dirty="0"/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dirty="0" smtClean="0"/>
              <a:t>The Solution: Acoustics</a:t>
            </a:r>
            <a:endParaRPr lang="en-US" dirty="0"/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73000"/>
              </a:lnSpc>
            </a:pPr>
            <a:r>
              <a:rPr lang="en-US" sz="2500" dirty="0"/>
              <a:t>Fairly low power</a:t>
            </a:r>
          </a:p>
          <a:p>
            <a:pPr lvl="1" eaLnBrk="1">
              <a:lnSpc>
                <a:spcPct val="73000"/>
              </a:lnSpc>
            </a:pPr>
            <a:r>
              <a:rPr lang="en-US" sz="2200" dirty="0"/>
              <a:t>~10-100W </a:t>
            </a:r>
            <a:r>
              <a:rPr lang="en-US" sz="2200" dirty="0" err="1"/>
              <a:t>Tx</a:t>
            </a:r>
            <a:r>
              <a:rPr lang="en-US" sz="2200" dirty="0"/>
              <a:t> </a:t>
            </a:r>
          </a:p>
          <a:p>
            <a:pPr lvl="1" eaLnBrk="1">
              <a:lnSpc>
                <a:spcPct val="73000"/>
              </a:lnSpc>
            </a:pPr>
            <a:r>
              <a:rPr lang="en-US" sz="2200" dirty="0"/>
              <a:t>~100 </a:t>
            </a:r>
            <a:r>
              <a:rPr lang="en-US" sz="2200" dirty="0" err="1"/>
              <a:t>mW</a:t>
            </a:r>
            <a:r>
              <a:rPr lang="en-US" sz="2200" dirty="0"/>
              <a:t> Rx</a:t>
            </a:r>
          </a:p>
          <a:p>
            <a:pPr lvl="1" eaLnBrk="1">
              <a:lnSpc>
                <a:spcPct val="73000"/>
              </a:lnSpc>
            </a:pPr>
            <a:endParaRPr lang="en-US" sz="2200" dirty="0"/>
          </a:p>
          <a:p>
            <a:pPr eaLnBrk="1">
              <a:lnSpc>
                <a:spcPct val="73000"/>
              </a:lnSpc>
            </a:pPr>
            <a:r>
              <a:rPr lang="en-US" sz="2500" dirty="0"/>
              <a:t>Well studied</a:t>
            </a:r>
          </a:p>
          <a:p>
            <a:pPr lvl="1" eaLnBrk="1">
              <a:lnSpc>
                <a:spcPct val="73000"/>
              </a:lnSpc>
            </a:pPr>
            <a:r>
              <a:rPr lang="en-US" sz="2200" dirty="0"/>
              <a:t>Cold war military funding</a:t>
            </a:r>
          </a:p>
          <a:p>
            <a:pPr lvl="1" eaLnBrk="1">
              <a:lnSpc>
                <a:spcPct val="73000"/>
              </a:lnSpc>
            </a:pPr>
            <a:endParaRPr lang="en-US" sz="2200" dirty="0"/>
          </a:p>
          <a:p>
            <a:pPr eaLnBrk="1">
              <a:lnSpc>
                <a:spcPct val="73000"/>
              </a:lnSpc>
            </a:pPr>
            <a:r>
              <a:rPr lang="en-US" sz="2500" dirty="0"/>
              <a:t>Compact</a:t>
            </a:r>
          </a:p>
          <a:p>
            <a:pPr lvl="1" eaLnBrk="1">
              <a:lnSpc>
                <a:spcPct val="73000"/>
              </a:lnSpc>
            </a:pPr>
            <a:r>
              <a:rPr lang="en-US" sz="2200" dirty="0"/>
              <a:t>Small amount of hardware needed</a:t>
            </a:r>
          </a:p>
          <a:p>
            <a:pPr lvl="1" eaLnBrk="1">
              <a:lnSpc>
                <a:spcPct val="73000"/>
              </a:lnSpc>
            </a:pPr>
            <a:endParaRPr lang="en-US" sz="2200" dirty="0"/>
          </a:p>
          <a:p>
            <a:pPr eaLnBrk="1">
              <a:lnSpc>
                <a:spcPct val="73000"/>
              </a:lnSpc>
            </a:pPr>
            <a:r>
              <a:rPr lang="en-US" sz="2500" dirty="0"/>
              <a:t>Current Best Solution</a:t>
            </a:r>
          </a:p>
          <a:p>
            <a:pPr eaLnBrk="1">
              <a:lnSpc>
                <a:spcPct val="73000"/>
              </a:lnSpc>
            </a:pPr>
            <a:endParaRPr lang="en-US" sz="2500" dirty="0"/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920" y="4327655"/>
            <a:ext cx="2160000" cy="16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1120" y="1769947"/>
            <a:ext cx="2626560" cy="171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5055840" y="3498128"/>
            <a:ext cx="221184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WHOI Micromodem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9283</TotalTime>
  <Words>2965</Words>
  <Application>Microsoft Macintosh PowerPoint</Application>
  <PresentationFormat>On-screen Show (4:3)</PresentationFormat>
  <Paragraphs>780</Paragraphs>
  <Slides>76</Slides>
  <Notes>27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Communicating through the Ocean: Introduction and Challenges </vt:lpstr>
      <vt:lpstr>Background</vt:lpstr>
      <vt:lpstr>Goals of Talk</vt:lpstr>
      <vt:lpstr>Introduction and Motivation</vt:lpstr>
      <vt:lpstr>Communications in the ocean</vt:lpstr>
      <vt:lpstr>Current Applications</vt:lpstr>
      <vt:lpstr>Applications planned /  in development</vt:lpstr>
      <vt:lpstr>Technology for communication</vt:lpstr>
      <vt:lpstr>The Solution: Acoustics</vt:lpstr>
      <vt:lpstr>Example Hardware</vt:lpstr>
      <vt:lpstr>Underwater Technology</vt:lpstr>
      <vt:lpstr>Example Communication System?</vt:lpstr>
      <vt:lpstr>Sound Profile</vt:lpstr>
      <vt:lpstr>Shadow Zones</vt:lpstr>
      <vt:lpstr>Ambient Noise and Attenuation</vt:lpstr>
      <vt:lpstr>Bubble Cloud Attenuation</vt:lpstr>
      <vt:lpstr>Path loss and Absorption</vt:lpstr>
      <vt:lpstr>Long Range Bandwidth</vt:lpstr>
      <vt:lpstr>Latency and Power</vt:lpstr>
      <vt:lpstr>Shallow Water Multipath</vt:lpstr>
      <vt:lpstr>Time Varying Impulse Response</vt:lpstr>
      <vt:lpstr>Acoustic Focusing by Surface Waves</vt:lpstr>
      <vt:lpstr>Doppler Shifting / Spreading</vt:lpstr>
      <vt:lpstr>Bulk Phase Removal</vt:lpstr>
      <vt:lpstr>Multipath and Time Variability Implications</vt:lpstr>
      <vt:lpstr>Channel Model</vt:lpstr>
      <vt:lpstr>Time-domain Channel Estimation</vt:lpstr>
      <vt:lpstr>Time-domain Equalization</vt:lpstr>
      <vt:lpstr>Decision Feedback Equalizer (DFE)</vt:lpstr>
      <vt:lpstr>DFE Strategies</vt:lpstr>
      <vt:lpstr>Question:</vt:lpstr>
      <vt:lpstr>Comparison between DA and CEB</vt:lpstr>
      <vt:lpstr>Comparison between DA and CEB</vt:lpstr>
      <vt:lpstr>Correlation over SNR – 1-tap</vt:lpstr>
      <vt:lpstr>Take-home Message</vt:lpstr>
      <vt:lpstr>Question:</vt:lpstr>
      <vt:lpstr>Recall DFE Equations (again)</vt:lpstr>
      <vt:lpstr>Channel Correlations</vt:lpstr>
      <vt:lpstr>Updated Equalizer Equations</vt:lpstr>
      <vt:lpstr>Effective Noise variance from data</vt:lpstr>
      <vt:lpstr>Comparison of Algorithms</vt:lpstr>
      <vt:lpstr>Take-home message</vt:lpstr>
      <vt:lpstr>Direct Adaptation Equalization</vt:lpstr>
      <vt:lpstr>Future Directions and Ideas</vt:lpstr>
      <vt:lpstr>Conclusions</vt:lpstr>
      <vt:lpstr>Thanks!</vt:lpstr>
      <vt:lpstr>Questions?</vt:lpstr>
      <vt:lpstr>Backup Slides</vt:lpstr>
      <vt:lpstr>Global Ocean Profile</vt:lpstr>
      <vt:lpstr>Multipath</vt:lpstr>
      <vt:lpstr>Speed of Sound Implications</vt:lpstr>
      <vt:lpstr>Shadow Zones</vt:lpstr>
      <vt:lpstr>Propagation Paths</vt:lpstr>
      <vt:lpstr>Assumptions</vt:lpstr>
      <vt:lpstr>WSSUS AR channel model</vt:lpstr>
      <vt:lpstr>DFE: Notes</vt:lpstr>
      <vt:lpstr>Acoustics Background</vt:lpstr>
      <vt:lpstr>Time varying channel</vt:lpstr>
      <vt:lpstr>Low SNR Regime</vt:lpstr>
      <vt:lpstr>High SNR</vt:lpstr>
      <vt:lpstr>Amplitude of MMSE Eq. Coeff.</vt:lpstr>
      <vt:lpstr>Multi-tap correlation</vt:lpstr>
      <vt:lpstr>Form of observed noise correlation</vt:lpstr>
      <vt:lpstr>Algorithm to estimate effective noise</vt:lpstr>
      <vt:lpstr>Additional Question:</vt:lpstr>
      <vt:lpstr>Recall DFE Equations</vt:lpstr>
      <vt:lpstr>Channel Length Mismatch</vt:lpstr>
      <vt:lpstr>DFE: Channel Estimation Errors</vt:lpstr>
      <vt:lpstr>DFE: Mean squared error analysis</vt:lpstr>
      <vt:lpstr>DFE: Offset Est. and Compensation</vt:lpstr>
      <vt:lpstr>Simulation:  DFE Time-Invariant Channel</vt:lpstr>
      <vt:lpstr>Simulation:  DFE Rayleigh Fading Channel</vt:lpstr>
      <vt:lpstr>Experimental Setup: RACE08</vt:lpstr>
      <vt:lpstr>Testing Setup: RACE08</vt:lpstr>
      <vt:lpstr>Experimental Results: RACE08</vt:lpstr>
      <vt:lpstr>Take-home Message</vt:lpstr>
    </vt:vector>
  </TitlesOfParts>
  <Company>MIT / WHOI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Acoustic Communication: Sounding the Ocean</dc:title>
  <dc:creator>Ballard Blair</dc:creator>
  <cp:lastModifiedBy>Ballard Blair</cp:lastModifiedBy>
  <cp:revision>99</cp:revision>
  <dcterms:created xsi:type="dcterms:W3CDTF">2009-12-10T16:18:52Z</dcterms:created>
  <dcterms:modified xsi:type="dcterms:W3CDTF">2009-12-10T16:50:53Z</dcterms:modified>
</cp:coreProperties>
</file>